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2"/>
  </p:notesMasterIdLst>
  <p:sldIdLst>
    <p:sldId id="256" r:id="rId2"/>
    <p:sldId id="297" r:id="rId3"/>
    <p:sldId id="261" r:id="rId4"/>
    <p:sldId id="257" r:id="rId5"/>
    <p:sldId id="258" r:id="rId6"/>
    <p:sldId id="259" r:id="rId7"/>
    <p:sldId id="260" r:id="rId8"/>
    <p:sldId id="262" r:id="rId9"/>
    <p:sldId id="296" r:id="rId10"/>
    <p:sldId id="263" r:id="rId11"/>
    <p:sldId id="264" r:id="rId12"/>
    <p:sldId id="289" r:id="rId13"/>
    <p:sldId id="265" r:id="rId14"/>
    <p:sldId id="290" r:id="rId15"/>
    <p:sldId id="266" r:id="rId16"/>
    <p:sldId id="291" r:id="rId17"/>
    <p:sldId id="267" r:id="rId18"/>
    <p:sldId id="268" r:id="rId19"/>
    <p:sldId id="269" r:id="rId20"/>
    <p:sldId id="292" r:id="rId21"/>
    <p:sldId id="276" r:id="rId22"/>
    <p:sldId id="277" r:id="rId23"/>
    <p:sldId id="293" r:id="rId24"/>
    <p:sldId id="279" r:id="rId25"/>
    <p:sldId id="294" r:id="rId26"/>
    <p:sldId id="273" r:id="rId27"/>
    <p:sldId id="274" r:id="rId28"/>
    <p:sldId id="282" r:id="rId29"/>
    <p:sldId id="272" r:id="rId30"/>
    <p:sldId id="286" r:id="rId31"/>
    <p:sldId id="275" r:id="rId32"/>
    <p:sldId id="278" r:id="rId33"/>
    <p:sldId id="280" r:id="rId34"/>
    <p:sldId id="281" r:id="rId35"/>
    <p:sldId id="283" r:id="rId36"/>
    <p:sldId id="284" r:id="rId37"/>
    <p:sldId id="285" r:id="rId38"/>
    <p:sldId id="287" r:id="rId39"/>
    <p:sldId id="288"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21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206BD-2ACA-DB4B-9519-432D9B44F805}" type="datetimeFigureOut">
              <a:rPr lang="en-US" smtClean="0"/>
              <a:t>3/14/18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2C391-E8A0-AC4E-8B29-51A7BB8A3F24}" type="slidenum">
              <a:rPr lang="en-US" smtClean="0"/>
              <a:t>‹#›</a:t>
            </a:fld>
            <a:endParaRPr lang="en-US"/>
          </a:p>
        </p:txBody>
      </p:sp>
    </p:spTree>
    <p:extLst>
      <p:ext uri="{BB962C8B-B14F-4D97-AF65-F5344CB8AC3E}">
        <p14:creationId xmlns:p14="http://schemas.microsoft.com/office/powerpoint/2010/main" val="136792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1</a:t>
            </a:fld>
            <a:endParaRPr lang="en-US"/>
          </a:p>
        </p:txBody>
      </p:sp>
    </p:spTree>
    <p:extLst>
      <p:ext uri="{BB962C8B-B14F-4D97-AF65-F5344CB8AC3E}">
        <p14:creationId xmlns:p14="http://schemas.microsoft.com/office/powerpoint/2010/main" val="333325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9</a:t>
            </a:fld>
            <a:endParaRPr lang="en-US"/>
          </a:p>
        </p:txBody>
      </p:sp>
    </p:spTree>
    <p:extLst>
      <p:ext uri="{BB962C8B-B14F-4D97-AF65-F5344CB8AC3E}">
        <p14:creationId xmlns:p14="http://schemas.microsoft.com/office/powerpoint/2010/main" val="331547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March 14, 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March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March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March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March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March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March 14,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March 14, 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March 14,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March 14, 2018</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March 14, 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March 14, 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8000"/>
                </a:solidFill>
              </a:rPr>
              <a:t>Introduction to Technical Analysis</a:t>
            </a:r>
            <a:endParaRPr lang="en-US" dirty="0">
              <a:solidFill>
                <a:srgbClr val="008000"/>
              </a:solidFill>
            </a:endParaRPr>
          </a:p>
        </p:txBody>
      </p:sp>
      <p:sp>
        <p:nvSpPr>
          <p:cNvPr id="3" name="Subtitle 2"/>
          <p:cNvSpPr>
            <a:spLocks noGrp="1"/>
          </p:cNvSpPr>
          <p:nvPr>
            <p:ph type="subTitle" idx="1"/>
          </p:nvPr>
        </p:nvSpPr>
        <p:spPr/>
        <p:txBody>
          <a:bodyPr/>
          <a:lstStyle/>
          <a:p>
            <a:endParaRPr lang="en-US" dirty="0" smtClean="0"/>
          </a:p>
          <a:p>
            <a:r>
              <a:rPr lang="en-US" dirty="0" smtClean="0"/>
              <a:t>-- Wilbert Nixon, </a:t>
            </a:r>
            <a:r>
              <a:rPr lang="en-US" sz="1400" dirty="0" err="1" smtClean="0"/>
              <a:t>McNoVA</a:t>
            </a:r>
            <a:endParaRPr lang="en-US" sz="1400" dirty="0" smtClean="0"/>
          </a:p>
          <a:p>
            <a:r>
              <a:rPr lang="en-US" sz="1400" dirty="0"/>
              <a:t>	</a:t>
            </a:r>
            <a:r>
              <a:rPr lang="en-US" sz="1400" dirty="0" smtClean="0"/>
              <a:t>March 14, 2018</a:t>
            </a:r>
            <a:endParaRPr lang="en-US" sz="1400" dirty="0"/>
          </a:p>
        </p:txBody>
      </p:sp>
    </p:spTree>
    <p:extLst>
      <p:ext uri="{BB962C8B-B14F-4D97-AF65-F5344CB8AC3E}">
        <p14:creationId xmlns:p14="http://schemas.microsoft.com/office/powerpoint/2010/main" val="5500523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The Trend is our friend</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Most of us can look at most charts and see that in some time frame, securities prices tend to move in trends, and trends often persist for long periods of time</a:t>
            </a:r>
          </a:p>
          <a:p>
            <a:r>
              <a:rPr lang="en-US" dirty="0" smtClean="0"/>
              <a:t>A </a:t>
            </a:r>
            <a:r>
              <a:rPr lang="en-US" i="1" dirty="0" smtClean="0"/>
              <a:t>trend </a:t>
            </a:r>
            <a:r>
              <a:rPr lang="en-US" dirty="0" smtClean="0"/>
              <a:t>is a discernible directional bias in the price – upwards, downwards or </a:t>
            </a:r>
            <a:r>
              <a:rPr lang="en-US" i="1" dirty="0" smtClean="0"/>
              <a:t>sideways</a:t>
            </a:r>
            <a:endParaRPr lang="en-US" dirty="0" smtClean="0"/>
          </a:p>
          <a:p>
            <a:r>
              <a:rPr lang="en-US" dirty="0" smtClean="0"/>
              <a:t>Trends tend to persist, until they don’t</a:t>
            </a:r>
            <a:endParaRPr lang="en-US" dirty="0"/>
          </a:p>
        </p:txBody>
      </p:sp>
    </p:spTree>
    <p:extLst>
      <p:ext uri="{BB962C8B-B14F-4D97-AF65-F5344CB8AC3E}">
        <p14:creationId xmlns:p14="http://schemas.microsoft.com/office/powerpoint/2010/main" val="1768086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Support and Resistance (Support)</a:t>
            </a:r>
            <a:endParaRPr lang="en-US" dirty="0"/>
          </a:p>
        </p:txBody>
      </p:sp>
      <p:sp>
        <p:nvSpPr>
          <p:cNvPr id="3" name="Content Placeholder 2"/>
          <p:cNvSpPr>
            <a:spLocks noGrp="1"/>
          </p:cNvSpPr>
          <p:nvPr>
            <p:ph idx="1"/>
          </p:nvPr>
        </p:nvSpPr>
        <p:spPr/>
        <p:txBody>
          <a:bodyPr/>
          <a:lstStyle/>
          <a:p>
            <a:r>
              <a:rPr lang="en-US" dirty="0" smtClean="0"/>
              <a:t>Support is </a:t>
            </a:r>
            <a:r>
              <a:rPr lang="en-US" dirty="0" smtClean="0"/>
              <a:t>a price </a:t>
            </a:r>
            <a:r>
              <a:rPr lang="en-US" dirty="0" smtClean="0"/>
              <a:t>level that is difficult for a stock to move  below because there are so many investors and traders willing to buy at that level.</a:t>
            </a:r>
          </a:p>
          <a:p>
            <a:r>
              <a:rPr lang="en-US" dirty="0" smtClean="0"/>
              <a:t>It may be a horizontal or diagonal price level.</a:t>
            </a:r>
            <a:endParaRPr lang="en-US" dirty="0"/>
          </a:p>
        </p:txBody>
      </p:sp>
    </p:spTree>
    <p:extLst>
      <p:ext uri="{BB962C8B-B14F-4D97-AF65-F5344CB8AC3E}">
        <p14:creationId xmlns:p14="http://schemas.microsoft.com/office/powerpoint/2010/main" val="2434787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pic>
        <p:nvPicPr>
          <p:cNvPr id="11266" name="Picture 2"/>
          <p:cNvPicPr>
            <a:picLocks noGrp="1" noChangeAspect="1" noChangeArrowheads="1"/>
          </p:cNvPicPr>
          <p:nvPr>
            <p:ph sz="quarter" idx="1"/>
          </p:nvPr>
        </p:nvPicPr>
        <p:blipFill>
          <a:blip r:embed="rId2"/>
          <a:srcRect/>
          <a:stretch>
            <a:fillRect/>
          </a:stretch>
        </p:blipFill>
        <p:spPr bwMode="auto">
          <a:xfrm>
            <a:off x="604486" y="2890384"/>
            <a:ext cx="3819456" cy="2568771"/>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3"/>
          <a:srcRect/>
          <a:stretch>
            <a:fillRect/>
          </a:stretch>
        </p:blipFill>
        <p:spPr bwMode="auto">
          <a:xfrm>
            <a:off x="4909896" y="2890384"/>
            <a:ext cx="3629082" cy="3146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3821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Support and Resistance </a:t>
            </a:r>
            <a:r>
              <a:rPr lang="en-US" dirty="0" smtClean="0">
                <a:solidFill>
                  <a:srgbClr val="008000"/>
                </a:solidFill>
              </a:rPr>
              <a:t>(Resistance)</a:t>
            </a:r>
            <a:endParaRPr lang="en-US" dirty="0"/>
          </a:p>
        </p:txBody>
      </p:sp>
      <p:sp>
        <p:nvSpPr>
          <p:cNvPr id="3" name="Content Placeholder 2"/>
          <p:cNvSpPr>
            <a:spLocks noGrp="1"/>
          </p:cNvSpPr>
          <p:nvPr>
            <p:ph idx="1"/>
          </p:nvPr>
        </p:nvSpPr>
        <p:spPr/>
        <p:txBody>
          <a:bodyPr/>
          <a:lstStyle/>
          <a:p>
            <a:r>
              <a:rPr lang="en-US" dirty="0" smtClean="0"/>
              <a:t>Resistance is the opposite of support.  It is </a:t>
            </a:r>
            <a:r>
              <a:rPr lang="en-US" dirty="0" smtClean="0"/>
              <a:t>a price </a:t>
            </a:r>
            <a:r>
              <a:rPr lang="en-US" dirty="0" smtClean="0"/>
              <a:t>level that is difficult for a stock to penetrate on the upside.  It may be either a horizontal or diagonal price level.</a:t>
            </a:r>
          </a:p>
          <a:p>
            <a:r>
              <a:rPr lang="en-US" dirty="0" smtClean="0"/>
              <a:t>Resistance is created when the bears gain enough momentum to overwhelm the bulls and stop or reverse upward movement.</a:t>
            </a:r>
            <a:endParaRPr lang="en-US" dirty="0"/>
          </a:p>
        </p:txBody>
      </p:sp>
    </p:spTree>
    <p:extLst>
      <p:ext uri="{BB962C8B-B14F-4D97-AF65-F5344CB8AC3E}">
        <p14:creationId xmlns:p14="http://schemas.microsoft.com/office/powerpoint/2010/main" val="4107114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pic>
        <p:nvPicPr>
          <p:cNvPr id="12290" name="Picture 2"/>
          <p:cNvPicPr>
            <a:picLocks noGrp="1" noChangeAspect="1" noChangeArrowheads="1"/>
          </p:cNvPicPr>
          <p:nvPr>
            <p:ph sz="quarter" idx="1"/>
          </p:nvPr>
        </p:nvPicPr>
        <p:blipFill>
          <a:blip r:embed="rId2"/>
          <a:srcRect/>
          <a:stretch>
            <a:fillRect/>
          </a:stretch>
        </p:blipFill>
        <p:spPr bwMode="auto">
          <a:xfrm>
            <a:off x="670994" y="2175125"/>
            <a:ext cx="3572446" cy="2692607"/>
          </a:xfrm>
          <a:prstGeom prst="rect">
            <a:avLst/>
          </a:prstGeom>
          <a:ln>
            <a:no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3"/>
          <a:srcRect/>
          <a:stretch>
            <a:fillRect/>
          </a:stretch>
        </p:blipFill>
        <p:spPr bwMode="auto">
          <a:xfrm>
            <a:off x="4453256" y="3229237"/>
            <a:ext cx="3829716" cy="2763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3468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008000"/>
                </a:solidFill>
              </a:rPr>
              <a:t>Trendlines</a:t>
            </a:r>
            <a:endParaRPr lang="en-US" dirty="0"/>
          </a:p>
        </p:txBody>
      </p:sp>
      <p:sp>
        <p:nvSpPr>
          <p:cNvPr id="3" name="Content Placeholder 2"/>
          <p:cNvSpPr>
            <a:spLocks noGrp="1"/>
          </p:cNvSpPr>
          <p:nvPr>
            <p:ph idx="1"/>
          </p:nvPr>
        </p:nvSpPr>
        <p:spPr/>
        <p:txBody>
          <a:bodyPr/>
          <a:lstStyle/>
          <a:p>
            <a:r>
              <a:rPr lang="en-US" dirty="0" smtClean="0"/>
              <a:t>Often we can see a trend with the unassisted eye, but to impose order on our visual impression, we can “connect the dots,” by actually drawing a line along the price bars</a:t>
            </a:r>
          </a:p>
          <a:p>
            <a:r>
              <a:rPr lang="en-US" dirty="0" smtClean="0"/>
              <a:t>A </a:t>
            </a:r>
            <a:r>
              <a:rPr lang="en-US" dirty="0" err="1" smtClean="0"/>
              <a:t>trendline</a:t>
            </a:r>
            <a:r>
              <a:rPr lang="en-US" dirty="0" smtClean="0"/>
              <a:t> is a straight line that starts at the beginning of the trend and stops at the end of the trend, whether up, down or sideways</a:t>
            </a:r>
            <a:endParaRPr lang="en-US" dirty="0"/>
          </a:p>
        </p:txBody>
      </p:sp>
    </p:spTree>
    <p:extLst>
      <p:ext uri="{BB962C8B-B14F-4D97-AF65-F5344CB8AC3E}">
        <p14:creationId xmlns:p14="http://schemas.microsoft.com/office/powerpoint/2010/main" val="3245814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a:t>
            </a:r>
            <a:endParaRPr lang="en-US" dirty="0"/>
          </a:p>
        </p:txBody>
      </p:sp>
      <p:pic>
        <p:nvPicPr>
          <p:cNvPr id="13314" name="Picture 2"/>
          <p:cNvPicPr>
            <a:picLocks noGrp="1" noChangeAspect="1" noChangeArrowheads="1"/>
          </p:cNvPicPr>
          <p:nvPr>
            <p:ph sz="quarter" idx="1"/>
          </p:nvPr>
        </p:nvPicPr>
        <p:blipFill>
          <a:blip r:embed="rId2"/>
          <a:srcRect/>
          <a:stretch>
            <a:fillRect/>
          </a:stretch>
        </p:blipFill>
        <p:spPr bwMode="auto">
          <a:xfrm>
            <a:off x="2066557" y="2499439"/>
            <a:ext cx="5154887" cy="3614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4152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Moving Averages </a:t>
            </a:r>
            <a:r>
              <a:rPr lang="en-US" sz="2800" dirty="0" smtClean="0">
                <a:solidFill>
                  <a:srgbClr val="008000"/>
                </a:solidFill>
              </a:rPr>
              <a:t>(Using Dynamic Lines)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Moving averages are the workhorses of technical analysis</a:t>
            </a:r>
          </a:p>
          <a:p>
            <a:r>
              <a:rPr lang="en-US" dirty="0" smtClean="0"/>
              <a:t>A moving average </a:t>
            </a:r>
            <a:r>
              <a:rPr lang="en-US" smtClean="0"/>
              <a:t>is </a:t>
            </a:r>
            <a:r>
              <a:rPr lang="en-US" smtClean="0"/>
              <a:t>an </a:t>
            </a:r>
            <a:r>
              <a:rPr lang="en-US" dirty="0" smtClean="0"/>
              <a:t>arithmetic method of smoothing price numbers so that we can see and measure a trend</a:t>
            </a:r>
          </a:p>
          <a:p>
            <a:r>
              <a:rPr lang="en-US" dirty="0" smtClean="0"/>
              <a:t>A straight line is a good visual organizing device, but a dynamic line – the moving average – more accurately describes what’s really going on</a:t>
            </a:r>
            <a:endParaRPr lang="en-US" dirty="0"/>
          </a:p>
        </p:txBody>
      </p:sp>
    </p:spTree>
    <p:extLst>
      <p:ext uri="{BB962C8B-B14F-4D97-AF65-F5344CB8AC3E}">
        <p14:creationId xmlns:p14="http://schemas.microsoft.com/office/powerpoint/2010/main" val="2430320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The Simple Moving Average</a:t>
            </a:r>
            <a:endParaRPr lang="en-US" dirty="0"/>
          </a:p>
        </p:txBody>
      </p:sp>
      <p:sp>
        <p:nvSpPr>
          <p:cNvPr id="3" name="Content Placeholder 2"/>
          <p:cNvSpPr>
            <a:spLocks noGrp="1"/>
          </p:cNvSpPr>
          <p:nvPr>
            <p:ph idx="1"/>
          </p:nvPr>
        </p:nvSpPr>
        <p:spPr/>
        <p:txBody>
          <a:bodyPr>
            <a:normAutofit lnSpcReduction="10000"/>
          </a:bodyPr>
          <a:lstStyle/>
          <a:p>
            <a:r>
              <a:rPr lang="en-US" dirty="0" smtClean="0"/>
              <a:t>We all know what an average is – you measure ten of something, add up the measurements, and divide by ten</a:t>
            </a:r>
          </a:p>
          <a:p>
            <a:r>
              <a:rPr lang="en-US" dirty="0" smtClean="0"/>
              <a:t>You make it a moving average by adding today’s data and dropping the oldest day’s data to keep the day-count constant at ten</a:t>
            </a:r>
          </a:p>
          <a:p>
            <a:r>
              <a:rPr lang="en-US" dirty="0" smtClean="0"/>
              <a:t>(you can assume closing prices unless specified otherwise)</a:t>
            </a:r>
            <a:endParaRPr lang="en-US" dirty="0"/>
          </a:p>
        </p:txBody>
      </p:sp>
    </p:spTree>
    <p:extLst>
      <p:ext uri="{BB962C8B-B14F-4D97-AF65-F5344CB8AC3E}">
        <p14:creationId xmlns:p14="http://schemas.microsoft.com/office/powerpoint/2010/main" val="3519816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Our Stocks and our new tools</a:t>
            </a:r>
          </a:p>
        </p:txBody>
      </p:sp>
      <p:sp>
        <p:nvSpPr>
          <p:cNvPr id="3" name="Content Placeholder 2"/>
          <p:cNvSpPr>
            <a:spLocks noGrp="1"/>
          </p:cNvSpPr>
          <p:nvPr>
            <p:ph idx="1"/>
          </p:nvPr>
        </p:nvSpPr>
        <p:spPr/>
        <p:txBody>
          <a:bodyPr/>
          <a:lstStyle/>
          <a:p>
            <a:endParaRPr lang="en-US" dirty="0" smtClean="0"/>
          </a:p>
          <a:p>
            <a:r>
              <a:rPr lang="en-US" dirty="0" smtClean="0"/>
              <a:t>So what can we do with our new tools?</a:t>
            </a:r>
          </a:p>
          <a:p>
            <a:endParaRPr lang="en-US" dirty="0"/>
          </a:p>
          <a:p>
            <a:r>
              <a:rPr lang="is-IS" dirty="0" smtClean="0"/>
              <a:t>… and can our new tools be used with our stocks?</a:t>
            </a:r>
          </a:p>
          <a:p>
            <a:endParaRPr lang="is-IS" dirty="0"/>
          </a:p>
          <a:p>
            <a:r>
              <a:rPr lang="is-IS" dirty="0" smtClean="0"/>
              <a:t>Answer:  Plenty and Yes</a:t>
            </a:r>
            <a:endParaRPr lang="en-US" dirty="0"/>
          </a:p>
        </p:txBody>
      </p:sp>
    </p:spTree>
    <p:extLst>
      <p:ext uri="{BB962C8B-B14F-4D97-AF65-F5344CB8AC3E}">
        <p14:creationId xmlns:p14="http://schemas.microsoft.com/office/powerpoint/2010/main" val="3218373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335160"/>
          </a:xfrm>
        </p:spPr>
        <p:txBody>
          <a:bodyPr>
            <a:normAutofit/>
          </a:bodyPr>
          <a:lstStyle/>
          <a:p>
            <a:r>
              <a:rPr lang="en-US" dirty="0" smtClean="0"/>
              <a:t>“Gravity does not require our belief.”</a:t>
            </a:r>
            <a:endParaRPr lang="en-US" dirty="0"/>
          </a:p>
        </p:txBody>
      </p:sp>
      <p:sp>
        <p:nvSpPr>
          <p:cNvPr id="3" name="Content Placeholder 2"/>
          <p:cNvSpPr>
            <a:spLocks noGrp="1"/>
          </p:cNvSpPr>
          <p:nvPr>
            <p:ph idx="1"/>
          </p:nvPr>
        </p:nvSpPr>
        <p:spPr>
          <a:xfrm>
            <a:off x="1043492" y="4990353"/>
            <a:ext cx="6777317" cy="842276"/>
          </a:xfrm>
        </p:spPr>
        <p:txBody>
          <a:bodyPr/>
          <a:lstStyle/>
          <a:p>
            <a:endParaRPr lang="en-US" dirty="0"/>
          </a:p>
        </p:txBody>
      </p:sp>
    </p:spTree>
    <p:extLst>
      <p:ext uri="{BB962C8B-B14F-4D97-AF65-F5344CB8AC3E}">
        <p14:creationId xmlns:p14="http://schemas.microsoft.com/office/powerpoint/2010/main" val="13954283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and Resistance (Trading Range)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038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Cerner Corp (CERN)</a:t>
            </a:r>
            <a:endParaRPr lang="en-US" dirty="0"/>
          </a:p>
        </p:txBody>
      </p:sp>
      <p:pic>
        <p:nvPicPr>
          <p:cNvPr id="4" name="Content Placeholder 3" descr="CERN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4536159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Robinson Worldwide </a:t>
            </a:r>
            <a:r>
              <a:rPr lang="en-US" dirty="0" err="1" smtClean="0"/>
              <a:t>Inc</a:t>
            </a:r>
            <a:r>
              <a:rPr lang="en-US" dirty="0" smtClean="0"/>
              <a:t> (CHRW)</a:t>
            </a:r>
            <a:endParaRPr lang="en-US" dirty="0"/>
          </a:p>
        </p:txBody>
      </p:sp>
      <p:pic>
        <p:nvPicPr>
          <p:cNvPr id="4" name="Content Placeholder 3" descr="CHRW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31183882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Trend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37491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CVS Health Corp (CVS)</a:t>
            </a:r>
            <a:endParaRPr lang="en-US" dirty="0"/>
          </a:p>
        </p:txBody>
      </p:sp>
      <p:pic>
        <p:nvPicPr>
          <p:cNvPr id="4" name="Content Placeholder 3" descr="CVS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4812554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Trend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22824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Abbvie</a:t>
            </a:r>
            <a:r>
              <a:rPr lang="en-US" dirty="0" smtClean="0"/>
              <a:t> </a:t>
            </a:r>
            <a:r>
              <a:rPr lang="en-US" dirty="0" err="1" smtClean="0"/>
              <a:t>Inc</a:t>
            </a:r>
            <a:r>
              <a:rPr lang="en-US" dirty="0" smtClean="0"/>
              <a:t> (ABBV)</a:t>
            </a:r>
            <a:endParaRPr lang="en-US" dirty="0"/>
          </a:p>
        </p:txBody>
      </p:sp>
      <p:pic>
        <p:nvPicPr>
          <p:cNvPr id="4" name="Content Placeholder 3" descr="ABBV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7748224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Lease Corp (AL)</a:t>
            </a:r>
            <a:endParaRPr lang="en-US" dirty="0"/>
          </a:p>
        </p:txBody>
      </p:sp>
      <p:pic>
        <p:nvPicPr>
          <p:cNvPr id="4" name="Content Placeholder 3" descr="AL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34229669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Alphabet </a:t>
            </a:r>
            <a:r>
              <a:rPr lang="en-US" dirty="0" err="1" smtClean="0"/>
              <a:t>Inc</a:t>
            </a:r>
            <a:r>
              <a:rPr lang="en-US" dirty="0" smtClean="0"/>
              <a:t> (GOOG)</a:t>
            </a:r>
            <a:endParaRPr lang="en-US" dirty="0"/>
          </a:p>
        </p:txBody>
      </p:sp>
      <p:pic>
        <p:nvPicPr>
          <p:cNvPr id="4" name="Content Placeholder 3" descr="GOOG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0611685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Apple </a:t>
            </a:r>
            <a:r>
              <a:rPr lang="en-US" dirty="0" err="1" smtClean="0"/>
              <a:t>Inc</a:t>
            </a:r>
            <a:r>
              <a:rPr lang="en-US" dirty="0" smtClean="0"/>
              <a:t> (AAPL)</a:t>
            </a:r>
            <a:endParaRPr lang="en-US" dirty="0"/>
          </a:p>
        </p:txBody>
      </p:sp>
      <p:pic>
        <p:nvPicPr>
          <p:cNvPr id="4" name="Content Placeholder 3" descr="AAPL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1702896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we will cover:</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What are Technical and Fundamental Analyses and how </a:t>
            </a:r>
            <a:r>
              <a:rPr lang="en-US" dirty="0" smtClean="0"/>
              <a:t>can the </a:t>
            </a:r>
            <a:r>
              <a:rPr lang="en-US" dirty="0" smtClean="0"/>
              <a:t>two forecasting tools </a:t>
            </a:r>
            <a:r>
              <a:rPr lang="en-US" dirty="0" smtClean="0"/>
              <a:t>be </a:t>
            </a:r>
            <a:r>
              <a:rPr lang="en-US" dirty="0" smtClean="0"/>
              <a:t>used to our </a:t>
            </a:r>
            <a:r>
              <a:rPr lang="en-US" dirty="0" smtClean="0"/>
              <a:t>advantage?</a:t>
            </a:r>
            <a:endParaRPr lang="en-US" dirty="0" smtClean="0"/>
          </a:p>
          <a:p>
            <a:r>
              <a:rPr lang="en-US" dirty="0" smtClean="0"/>
              <a:t>The Trend is our friend</a:t>
            </a:r>
          </a:p>
          <a:p>
            <a:r>
              <a:rPr lang="en-US" dirty="0" smtClean="0"/>
              <a:t>Support &amp; Resistance</a:t>
            </a:r>
          </a:p>
          <a:p>
            <a:r>
              <a:rPr lang="en-US" dirty="0" err="1" smtClean="0"/>
              <a:t>Trendlines</a:t>
            </a:r>
            <a:endParaRPr lang="en-US" dirty="0" smtClean="0"/>
          </a:p>
          <a:p>
            <a:r>
              <a:rPr lang="en-US" dirty="0" smtClean="0"/>
              <a:t>Moving Averages</a:t>
            </a:r>
          </a:p>
          <a:p>
            <a:r>
              <a:rPr lang="en-US" dirty="0" smtClean="0"/>
              <a:t>Our Stocks and our new tools</a:t>
            </a:r>
          </a:p>
          <a:p>
            <a:endParaRPr lang="en-US" dirty="0"/>
          </a:p>
        </p:txBody>
      </p:sp>
    </p:spTree>
    <p:extLst>
      <p:ext uri="{BB962C8B-B14F-4D97-AF65-F5344CB8AC3E}">
        <p14:creationId xmlns:p14="http://schemas.microsoft.com/office/powerpoint/2010/main" val="17010863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 of the Ozarks </a:t>
            </a:r>
            <a:r>
              <a:rPr lang="en-US" dirty="0" err="1" smtClean="0"/>
              <a:t>Inc</a:t>
            </a:r>
            <a:r>
              <a:rPr lang="en-US" dirty="0" smtClean="0"/>
              <a:t> (OZRK)</a:t>
            </a:r>
            <a:endParaRPr lang="en-US" dirty="0"/>
          </a:p>
        </p:txBody>
      </p:sp>
      <p:pic>
        <p:nvPicPr>
          <p:cNvPr id="4" name="Content Placeholder 3" descr="OZRK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19088724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Berkshire Hathaway </a:t>
            </a:r>
            <a:r>
              <a:rPr lang="en-US" dirty="0" err="1" smtClean="0"/>
              <a:t>Inc</a:t>
            </a:r>
            <a:r>
              <a:rPr lang="en-US" dirty="0" smtClean="0"/>
              <a:t> Class B (BRK.B)</a:t>
            </a:r>
            <a:endParaRPr lang="en-US" dirty="0"/>
          </a:p>
        </p:txBody>
      </p:sp>
      <p:pic>
        <p:nvPicPr>
          <p:cNvPr id="4" name="Content Placeholder 3" descr="BRK.B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4265131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Cognizant Technology Solutions Corp (CTSH)</a:t>
            </a:r>
            <a:endParaRPr lang="en-US" dirty="0"/>
          </a:p>
        </p:txBody>
      </p:sp>
      <p:pic>
        <p:nvPicPr>
          <p:cNvPr id="4" name="Content Placeholder 3" descr="CTSH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10434821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Dycom</a:t>
            </a:r>
            <a:r>
              <a:rPr lang="en-US" dirty="0" smtClean="0"/>
              <a:t> Industries </a:t>
            </a:r>
            <a:r>
              <a:rPr lang="en-US" dirty="0" err="1" smtClean="0"/>
              <a:t>Inc</a:t>
            </a:r>
            <a:r>
              <a:rPr lang="en-US" dirty="0" smtClean="0"/>
              <a:t> (DY)</a:t>
            </a:r>
            <a:endParaRPr lang="en-US" dirty="0"/>
          </a:p>
        </p:txBody>
      </p:sp>
      <p:pic>
        <p:nvPicPr>
          <p:cNvPr id="4" name="Content Placeholder 3" descr="DY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9974316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Gentex</a:t>
            </a:r>
            <a:r>
              <a:rPr lang="en-US" dirty="0" smtClean="0"/>
              <a:t> Corp (GNTX)</a:t>
            </a:r>
            <a:endParaRPr lang="en-US" dirty="0"/>
          </a:p>
        </p:txBody>
      </p:sp>
      <p:pic>
        <p:nvPicPr>
          <p:cNvPr id="4" name="Content Placeholder 3" descr="GNTX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42383970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IPG Photonics (IPGP)</a:t>
            </a:r>
            <a:endParaRPr lang="en-US" dirty="0"/>
          </a:p>
        </p:txBody>
      </p:sp>
      <p:pic>
        <p:nvPicPr>
          <p:cNvPr id="4" name="Content Placeholder 3" descr="IPGP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34022806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LKQ Corp (LKQ)</a:t>
            </a:r>
            <a:endParaRPr lang="en-US" dirty="0"/>
          </a:p>
        </p:txBody>
      </p:sp>
      <p:pic>
        <p:nvPicPr>
          <p:cNvPr id="4" name="Content Placeholder 3" descr="LKQ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553350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Microsoft Corp (MSFT)</a:t>
            </a:r>
            <a:endParaRPr lang="en-US" dirty="0"/>
          </a:p>
        </p:txBody>
      </p:sp>
      <p:pic>
        <p:nvPicPr>
          <p:cNvPr id="4" name="Content Placeholder 3" descr="MSFT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42627723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 Rowe Price Group </a:t>
            </a:r>
            <a:r>
              <a:rPr lang="en-US" dirty="0" err="1" smtClean="0"/>
              <a:t>Inc</a:t>
            </a:r>
            <a:r>
              <a:rPr lang="en-US" dirty="0" smtClean="0"/>
              <a:t> (TROW)</a:t>
            </a:r>
            <a:endParaRPr lang="en-US" dirty="0"/>
          </a:p>
        </p:txBody>
      </p:sp>
      <p:pic>
        <p:nvPicPr>
          <p:cNvPr id="4" name="Content Placeholder 3" descr="TROW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2808919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Visa </a:t>
            </a:r>
            <a:r>
              <a:rPr lang="en-US" dirty="0" err="1" smtClean="0"/>
              <a:t>Inc</a:t>
            </a:r>
            <a:r>
              <a:rPr lang="en-US" dirty="0" smtClean="0"/>
              <a:t> (V)</a:t>
            </a:r>
            <a:endParaRPr lang="en-US" dirty="0"/>
          </a:p>
        </p:txBody>
      </p:sp>
      <p:pic>
        <p:nvPicPr>
          <p:cNvPr id="4" name="Content Placeholder 3" descr="V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spTree>
    <p:extLst>
      <p:ext uri="{BB962C8B-B14F-4D97-AF65-F5344CB8AC3E}">
        <p14:creationId xmlns:p14="http://schemas.microsoft.com/office/powerpoint/2010/main" val="32899291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is Technical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Technical Analysis is the study of market action, primarily through the use of charts, for the purpose of forecasting future price trends.</a:t>
            </a:r>
            <a:endParaRPr lang="en-US" dirty="0"/>
          </a:p>
        </p:txBody>
      </p:sp>
    </p:spTree>
    <p:extLst>
      <p:ext uri="{BB962C8B-B14F-4D97-AF65-F5344CB8AC3E}">
        <p14:creationId xmlns:p14="http://schemas.microsoft.com/office/powerpoint/2010/main" val="9491453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3439749"/>
          </a:xfrm>
        </p:spPr>
        <p:txBody>
          <a:bodyPr>
            <a:normAutofit/>
          </a:bodyPr>
          <a:lstStyle/>
          <a:p>
            <a:pPr algn="ctr"/>
            <a:r>
              <a:rPr lang="en-US" dirty="0" smtClean="0"/>
              <a:t>Thank You!</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
        <p:nvSpPr>
          <p:cNvPr id="3" name="Content Placeholder 2"/>
          <p:cNvSpPr>
            <a:spLocks noGrp="1"/>
          </p:cNvSpPr>
          <p:nvPr>
            <p:ph idx="1"/>
          </p:nvPr>
        </p:nvSpPr>
        <p:spPr>
          <a:xfrm>
            <a:off x="1043492" y="4960471"/>
            <a:ext cx="6777317" cy="872158"/>
          </a:xfrm>
        </p:spPr>
        <p:txBody>
          <a:bodyPr/>
          <a:lstStyle/>
          <a:p>
            <a:endParaRPr lang="en-US" dirty="0"/>
          </a:p>
        </p:txBody>
      </p:sp>
    </p:spTree>
    <p:extLst>
      <p:ext uri="{BB962C8B-B14F-4D97-AF65-F5344CB8AC3E}">
        <p14:creationId xmlns:p14="http://schemas.microsoft.com/office/powerpoint/2010/main" val="3345976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What is Fundamental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Fundamental Analysis is the study of economic, industry and company data as well as conditions in an effort to determine the value of a company’s stock.  Fundamental analysis typically focuses on key statistics in a company’s financial statements to determine if the stock price is correctly valued.</a:t>
            </a:r>
            <a:endParaRPr lang="en-US" dirty="0"/>
          </a:p>
        </p:txBody>
      </p:sp>
    </p:spTree>
    <p:extLst>
      <p:ext uri="{BB962C8B-B14F-4D97-AF65-F5344CB8AC3E}">
        <p14:creationId xmlns:p14="http://schemas.microsoft.com/office/powerpoint/2010/main" val="3381476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Fundamental vs. Technical Analysis?</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Both Fundamental and Technical Analyses are forecasting tools that ultimately purport to predict stock price</a:t>
            </a:r>
          </a:p>
          <a:p>
            <a:r>
              <a:rPr lang="en-US" dirty="0" smtClean="0"/>
              <a:t>Fundamental Analysis offers a reasoned “estimation” of what the company value should be</a:t>
            </a:r>
          </a:p>
          <a:p>
            <a:r>
              <a:rPr lang="en-US" dirty="0" smtClean="0"/>
              <a:t>Technical Analysis yields a depiction of what the past and current prices, and price patterns are</a:t>
            </a:r>
            <a:endParaRPr lang="en-US" dirty="0"/>
          </a:p>
        </p:txBody>
      </p:sp>
    </p:spTree>
    <p:extLst>
      <p:ext uri="{BB962C8B-B14F-4D97-AF65-F5344CB8AC3E}">
        <p14:creationId xmlns:p14="http://schemas.microsoft.com/office/powerpoint/2010/main" val="3996238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a:t>
            </a:r>
            <a:r>
              <a:rPr lang="en-US" dirty="0" smtClean="0">
                <a:solidFill>
                  <a:srgbClr val="008000"/>
                </a:solidFill>
              </a:rPr>
              <a:t>?  Part 2</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Technical Analysis isn’t antithetical to fundamental analysis, as some critics think</a:t>
            </a:r>
          </a:p>
          <a:p>
            <a:r>
              <a:rPr lang="en-US" dirty="0" smtClean="0"/>
              <a:t>The two are compatible and can be used together</a:t>
            </a:r>
          </a:p>
          <a:p>
            <a:r>
              <a:rPr lang="en-US" dirty="0" smtClean="0"/>
              <a:t>Although many “Fundamental” traders claim not to use technical analysis, most technical traders use both forms of analysis</a:t>
            </a:r>
          </a:p>
        </p:txBody>
      </p:sp>
    </p:spTree>
    <p:extLst>
      <p:ext uri="{BB962C8B-B14F-4D97-AF65-F5344CB8AC3E}">
        <p14:creationId xmlns:p14="http://schemas.microsoft.com/office/powerpoint/2010/main" val="2581171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a:t>
            </a:r>
            <a:r>
              <a:rPr lang="en-US" dirty="0" smtClean="0">
                <a:solidFill>
                  <a:srgbClr val="008000"/>
                </a:solidFill>
              </a:rPr>
              <a:t>3</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analysts choose to trade or invest in only the highest-quality securities on a fundamental basis, but time purchases and sales according to technical criteria</a:t>
            </a:r>
            <a:endParaRPr lang="en-US" dirty="0"/>
          </a:p>
        </p:txBody>
      </p:sp>
    </p:spTree>
    <p:extLst>
      <p:ext uri="{BB962C8B-B14F-4D97-AF65-F5344CB8AC3E}">
        <p14:creationId xmlns:p14="http://schemas.microsoft.com/office/powerpoint/2010/main" val="40550517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We use Fundamental Analysis to identify companies whose value (and therefore stock price) may double in 5 years.  We can </a:t>
            </a:r>
            <a:r>
              <a:rPr lang="en-US" dirty="0" smtClean="0"/>
              <a:t>use Technical </a:t>
            </a:r>
            <a:r>
              <a:rPr lang="en-US" dirty="0" smtClean="0"/>
              <a:t>Analysis to confirm </a:t>
            </a:r>
            <a:r>
              <a:rPr lang="en-US" dirty="0" smtClean="0"/>
              <a:t>this.</a:t>
            </a:r>
            <a:endParaRPr lang="en-US" dirty="0"/>
          </a:p>
        </p:txBody>
      </p:sp>
    </p:spTree>
    <p:extLst>
      <p:ext uri="{BB962C8B-B14F-4D97-AF65-F5344CB8AC3E}">
        <p14:creationId xmlns:p14="http://schemas.microsoft.com/office/powerpoint/2010/main" val="37691949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464</TotalTime>
  <Words>834</Words>
  <Application>Microsoft Macintosh PowerPoint</Application>
  <PresentationFormat>On-screen Show (4:3)</PresentationFormat>
  <Paragraphs>86</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Austin</vt:lpstr>
      <vt:lpstr>Introduction to Technical Analysis</vt:lpstr>
      <vt:lpstr>“Gravity does not require our belief.”</vt:lpstr>
      <vt:lpstr>What we will cover:</vt:lpstr>
      <vt:lpstr>What is Technical Analysis?</vt:lpstr>
      <vt:lpstr>What is Fundamental Analysis?</vt:lpstr>
      <vt:lpstr>Fundamental vs. Technical Analysis?</vt:lpstr>
      <vt:lpstr>Fundamental vs. Technical Analysis?  Part 2</vt:lpstr>
      <vt:lpstr>Fundamental vs. Technical Analysis?  Part 3</vt:lpstr>
      <vt:lpstr>Fundamental vs. Technical Analysis?  Part 4</vt:lpstr>
      <vt:lpstr>The Trend is our friend</vt:lpstr>
      <vt:lpstr>Support and Resistance (Support)</vt:lpstr>
      <vt:lpstr>Support</vt:lpstr>
      <vt:lpstr>Support and Resistance (Resistance)</vt:lpstr>
      <vt:lpstr>Resistance</vt:lpstr>
      <vt:lpstr>Trendlines</vt:lpstr>
      <vt:lpstr>Channels </vt:lpstr>
      <vt:lpstr>Moving Averages (Using Dynamic Lines)</vt:lpstr>
      <vt:lpstr>The Simple Moving Average</vt:lpstr>
      <vt:lpstr>Our Stocks and our new tools</vt:lpstr>
      <vt:lpstr>Support and Resistance (Trading Range)</vt:lpstr>
      <vt:lpstr>Cerner Corp (CERN)</vt:lpstr>
      <vt:lpstr>C.H. Robinson Worldwide Inc (CHRW)</vt:lpstr>
      <vt:lpstr>Down Trend</vt:lpstr>
      <vt:lpstr>CVS Health Corp (CVS)</vt:lpstr>
      <vt:lpstr>Up Trend</vt:lpstr>
      <vt:lpstr>Abbvie Inc (ABBV)</vt:lpstr>
      <vt:lpstr>Air Lease Corp (AL)</vt:lpstr>
      <vt:lpstr>Alphabet Inc (GOOG)</vt:lpstr>
      <vt:lpstr>Apple Inc (AAPL)</vt:lpstr>
      <vt:lpstr>Bank of the Ozarks Inc (OZRK)</vt:lpstr>
      <vt:lpstr>Berkshire Hathaway Inc Class B (BRK.B)</vt:lpstr>
      <vt:lpstr>Cognizant Technology Solutions Corp (CTSH)</vt:lpstr>
      <vt:lpstr>Dycom Industries Inc (DY)</vt:lpstr>
      <vt:lpstr>Gentex Corp (GNTX)</vt:lpstr>
      <vt:lpstr>IPG Photonics (IPGP)</vt:lpstr>
      <vt:lpstr>LKQ Corp (LKQ)</vt:lpstr>
      <vt:lpstr>Microsoft Corp (MSFT)</vt:lpstr>
      <vt:lpstr>T Rowe Price Group Inc (TROW)</vt:lpstr>
      <vt:lpstr>Visa Inc (V)</vt:lpstr>
      <vt:lpstr>Thank You!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Technical Analysis</dc:title>
  <dc:creator>Star Child</dc:creator>
  <cp:lastModifiedBy>Star Child</cp:lastModifiedBy>
  <cp:revision>30</cp:revision>
  <dcterms:created xsi:type="dcterms:W3CDTF">2018-03-13T20:56:07Z</dcterms:created>
  <dcterms:modified xsi:type="dcterms:W3CDTF">2018-03-14T18:08:07Z</dcterms:modified>
</cp:coreProperties>
</file>