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4" r:id="rId13"/>
    <p:sldId id="268" r:id="rId14"/>
    <p:sldId id="270" r:id="rId15"/>
    <p:sldId id="272" r:id="rId16"/>
    <p:sldId id="273" r:id="rId17"/>
    <p:sldId id="274" r:id="rId18"/>
    <p:sldId id="276" r:id="rId19"/>
    <p:sldId id="278" r:id="rId20"/>
    <p:sldId id="279" r:id="rId21"/>
    <p:sldId id="277" r:id="rId22"/>
    <p:sldId id="28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D72E-915C-4575-9373-8C8782D2BC75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C723-AF29-4619-9C0D-4CAB12006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4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valueline.com/secure/vlispdf/stk1700/selected_1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C723-AF29-4619-9C0D-4CAB12006E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9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To be considered for </a:t>
            </a:r>
            <a:r>
              <a:rPr lang="en-US" sz="1200" b="1" dirty="0">
                <a:hlinkClick r:id="rId3"/>
              </a:rPr>
              <a:t>Portfolio 1</a:t>
            </a:r>
            <a:r>
              <a:rPr lang="en-US" sz="1200" dirty="0"/>
              <a:t>, modeled for the </a:t>
            </a:r>
            <a:r>
              <a:rPr lang="en-US" sz="1200" b="1" dirty="0"/>
              <a:t>more aggressive investor </a:t>
            </a:r>
            <a:r>
              <a:rPr lang="en-US" sz="1200" dirty="0"/>
              <a:t>wanting to emphasize year-ahead price performance, a stock must have a </a:t>
            </a:r>
            <a:r>
              <a:rPr lang="en-US" sz="1200" b="1" dirty="0"/>
              <a:t>Timeliness rank of 1 or 2 and Financial Strength rating of at least B+ </a:t>
            </a:r>
            <a:r>
              <a:rPr lang="en-US" sz="1200" dirty="0"/>
              <a:t>at the time of purchase.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 stock whose Timeliness rank falls to 3 or lower is automatically dropped.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Here are some other </a:t>
            </a:r>
            <a:r>
              <a:rPr lang="en-US" sz="1200" b="1" dirty="0"/>
              <a:t>characteristics of Portfolio 1</a:t>
            </a:r>
            <a:r>
              <a:rPr lang="en-US" sz="1200" dirty="0"/>
              <a:t>: </a:t>
            </a:r>
            <a:br>
              <a:rPr lang="en-US" sz="1200" dirty="0"/>
            </a:br>
            <a:r>
              <a:rPr lang="en-US" sz="1200" dirty="0"/>
              <a:t>● The companies generally have </a:t>
            </a:r>
            <a:r>
              <a:rPr lang="en-US" sz="1200" b="1" dirty="0"/>
              <a:t>above-average</a:t>
            </a:r>
            <a:r>
              <a:rPr lang="en-US" sz="1200" dirty="0"/>
              <a:t> </a:t>
            </a:r>
            <a:r>
              <a:rPr lang="en-US" sz="1200" b="1" dirty="0"/>
              <a:t>records</a:t>
            </a:r>
            <a:r>
              <a:rPr lang="en-US" sz="1200" dirty="0"/>
              <a:t> for </a:t>
            </a:r>
            <a:r>
              <a:rPr lang="en-US" sz="1200" b="1" dirty="0"/>
              <a:t>earnings growth</a:t>
            </a:r>
            <a:r>
              <a:rPr lang="en-US" sz="1200" dirty="0"/>
              <a:t>. </a:t>
            </a:r>
            <a:br>
              <a:rPr lang="en-US" sz="1200" dirty="0"/>
            </a:br>
            <a:r>
              <a:rPr lang="en-US" sz="1200" dirty="0"/>
              <a:t>● Few of these stocks pay a </a:t>
            </a:r>
            <a:r>
              <a:rPr lang="en-US" sz="1200" b="1" dirty="0"/>
              <a:t>dividend</a:t>
            </a:r>
            <a:r>
              <a:rPr lang="en-US" sz="1200" dirty="0"/>
              <a:t> and most pay no dividends at all. </a:t>
            </a:r>
            <a:br>
              <a:rPr lang="en-US" sz="1200" dirty="0"/>
            </a:br>
            <a:r>
              <a:rPr lang="en-US" sz="1200" dirty="0"/>
              <a:t>● Stocks in the portfolio can have </a:t>
            </a:r>
            <a:r>
              <a:rPr lang="en-US" sz="1200" b="1" dirty="0"/>
              <a:t>Betas</a:t>
            </a:r>
            <a:r>
              <a:rPr lang="en-US" sz="1200" dirty="0"/>
              <a:t> considerably higher than 1, which indicates that they will likely increase the risk/reward profile of the portfolio. </a:t>
            </a:r>
            <a:endParaRPr lang="en-US" sz="12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C723-AF29-4619-9C0D-4CAB12006E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4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3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5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6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6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3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4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3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7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9/14/2016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0050-5431-49F3-BED1-936D7E1EE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valueline.com/secure/vlispdf/stk1700/selected_3.asp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valueline.com/secure/vlispdf/stk1700/selected_4.asp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valueline.com/secure/vlispdf/stk1700/selected_1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valueline.com/secure/vlispdf/stk1700/selected_2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MICNOVA </a:t>
            </a:r>
            <a:r>
              <a:rPr lang="en-US" sz="4000" dirty="0">
                <a:latin typeface="+mn-lt"/>
              </a:rPr>
              <a:t>Education</a:t>
            </a:r>
            <a:r>
              <a:rPr lang="en-US" sz="4000" dirty="0"/>
              <a:t> Presentation – September 2016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we can profit from using selection and opinion from value line Investment survey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4" y="637310"/>
            <a:ext cx="1156854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hlinkClick r:id="rId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hlinkClick r:id="rId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hlinkClick r:id="rId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hlinkClick r:id="rId2"/>
              </a:rPr>
              <a:t>Portfolio 3</a:t>
            </a:r>
            <a:r>
              <a:rPr lang="en-US" sz="2000" dirty="0"/>
              <a:t> emphasizes stocks with worthwhile </a:t>
            </a:r>
            <a:r>
              <a:rPr lang="en-US" sz="2000" b="1" dirty="0"/>
              <a:t>appreciation potential. </a:t>
            </a:r>
            <a:r>
              <a:rPr lang="en-US" sz="2000" dirty="0"/>
              <a:t>It is most appropriate for </a:t>
            </a:r>
            <a:r>
              <a:rPr lang="en-US" sz="2000" b="1" dirty="0"/>
              <a:t>investors focused on long-term capital gains.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Among the factors considered for selection are a stock's </a:t>
            </a:r>
            <a:r>
              <a:rPr lang="en-US" sz="2000" b="1" dirty="0"/>
              <a:t>Timeliness and Safety rank and its 3–5-year appreciation potential</a:t>
            </a:r>
            <a:r>
              <a:rPr lang="en-US" sz="2000" dirty="0"/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In addition, you can observe that: </a:t>
            </a:r>
            <a:br>
              <a:rPr lang="en-US" sz="2000" dirty="0"/>
            </a:br>
            <a:r>
              <a:rPr lang="en-US" sz="2000" dirty="0"/>
              <a:t>● This </a:t>
            </a:r>
            <a:r>
              <a:rPr lang="en-US" sz="2000" b="1" dirty="0"/>
              <a:t>portfolio is more varied than the others </a:t>
            </a:r>
            <a:r>
              <a:rPr lang="en-US" sz="2000" dirty="0"/>
              <a:t>in almost every area. The range of prices is the greatest as is the variation in </a:t>
            </a:r>
            <a:r>
              <a:rPr lang="en-US" sz="2000" b="1" dirty="0"/>
              <a:t>P/E’s</a:t>
            </a:r>
            <a:r>
              <a:rPr lang="en-US" sz="2000" dirty="0"/>
              <a:t>. There is also </a:t>
            </a:r>
            <a:r>
              <a:rPr lang="en-US" sz="2000" b="1" dirty="0"/>
              <a:t>a mix of stocks </a:t>
            </a:r>
            <a:r>
              <a:rPr lang="en-US" sz="2000" dirty="0"/>
              <a:t>paying dividends and others paying no dividends.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US" sz="2000" dirty="0"/>
            </a:br>
            <a:r>
              <a:rPr lang="en-US" sz="2000" dirty="0"/>
              <a:t>● The portfolio at </a:t>
            </a:r>
            <a:r>
              <a:rPr lang="en-US" sz="2000" b="1" dirty="0"/>
              <a:t>times includes stocks with no Timeliness rank because of recent restructurings or pending acquisitions</a:t>
            </a:r>
            <a:r>
              <a:rPr lang="en-US" sz="2000" dirty="0"/>
              <a:t>.</a:t>
            </a:r>
            <a:endParaRPr lang="en-US" sz="2000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 descr="http://www3.valueline.com/secure/vlispdf/stk1700/selected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245"/>
            <a:ext cx="10972048" cy="63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1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5" y="889843"/>
            <a:ext cx="112914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hlinkClick r:id="rId2"/>
              </a:rPr>
              <a:t>Portfolio 4</a:t>
            </a:r>
            <a:r>
              <a:rPr lang="en-US" dirty="0"/>
              <a:t>  focuses on stocks with </a:t>
            </a:r>
            <a:r>
              <a:rPr lang="en-US" b="1" dirty="0"/>
              <a:t>above-average dividend yields.</a:t>
            </a:r>
            <a:r>
              <a:rPr lang="en-US" dirty="0"/>
              <a:t> Investors with an interest in current income are likely to find interest here.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Stocks selected for the portfolio must have </a:t>
            </a:r>
            <a:r>
              <a:rPr lang="en-US" b="1" dirty="0"/>
              <a:t>a yield of at least 1% above the median of all dividend-paying stocks </a:t>
            </a:r>
            <a:r>
              <a:rPr lang="en-US" dirty="0"/>
              <a:t>tracked in </a:t>
            </a:r>
            <a:r>
              <a:rPr lang="en-US" i="1" dirty="0"/>
              <a:t>The Value Line Investment Survey</a:t>
            </a:r>
            <a:r>
              <a:rPr lang="en-US" dirty="0"/>
              <a:t>, </a:t>
            </a:r>
            <a:r>
              <a:rPr lang="en-US" b="1" dirty="0"/>
              <a:t>a Timeliness rank of at least 3, and a Financial Strength rating of least B+ </a:t>
            </a:r>
            <a:r>
              <a:rPr lang="en-US" dirty="0"/>
              <a:t>at the time of purchase.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Although the analyst managing Portfolio 4 may sell a holding at any time, replacing it with a new stock with </a:t>
            </a:r>
            <a:r>
              <a:rPr lang="en-US" b="1" dirty="0"/>
              <a:t>better prospects</a:t>
            </a:r>
            <a:r>
              <a:rPr lang="en-US" dirty="0"/>
              <a:t>, any stock whose </a:t>
            </a:r>
            <a:r>
              <a:rPr lang="en-US" b="1" dirty="0"/>
              <a:t>Timeliness rank falls below 4 </a:t>
            </a:r>
            <a:r>
              <a:rPr lang="en-US" dirty="0"/>
              <a:t>is automatically replaced.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 general, Portfolio 4 will tend to exhibit the following features: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dirty="0"/>
              <a:t>● Despite the focus on dividend yield and current income, stocks are typically selected from a </a:t>
            </a:r>
            <a:r>
              <a:rPr lang="en-US" b="1" dirty="0"/>
              <a:t>broad range of industries</a:t>
            </a:r>
            <a:r>
              <a:rPr lang="en-US" dirty="0"/>
              <a:t>, providing a meaningful degree of diversification.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dirty="0"/>
              <a:t>● The portfolio's </a:t>
            </a:r>
            <a:r>
              <a:rPr lang="en-US" b="1" dirty="0"/>
              <a:t>risk profile </a:t>
            </a:r>
            <a:r>
              <a:rPr lang="en-US" dirty="0"/>
              <a:t>will likely be less than the broader market, given the usual concentration of low-Beta stocks.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3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13</a:t>
            </a:fld>
            <a:endParaRPr lang="en-US" dirty="0"/>
          </a:p>
        </p:txBody>
      </p:sp>
      <p:pic>
        <p:nvPicPr>
          <p:cNvPr id="4098" name="Picture 2" descr="http://www3.valueline.com/secure/vlispdf/stk1700/selected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93964"/>
            <a:ext cx="11817927" cy="65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5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166839"/>
            <a:ext cx="10713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/>
              <a:t>Model Portfolios – Recent Developments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Portfolio 1 –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ITW and LH are replaced by Owens Minor and Northwest Bank shares.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Adobe systems traded higher because of its good third quarter earnings.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Portfolio 2 –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Higher prices drove CLX, General Mills, PEP and Sysco well above their 10 year averages and their Dividend yields are well below the historic levels.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Met life replaced Legget and Platt company which should benefit from higher interest rates.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Portfolio 3 – No changes. Apple is trading higher for IPhone 7.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Fed Ex acquisition of TNT a European company smooth transition, cost cutting, solid growth in  commerce resulted in traded higher.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Portfolio 4 – No changes for this week.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Talks about the utility companies and health care stocks. Merck is doing well and position in Pfizer has been sluggish.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0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166839"/>
            <a:ext cx="10713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Model Portfolios – Company snapshots.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Bring interested subscribers up to date with the companies Value line puts out the snapshots of the less known companies like Colgate- Palmolive, Dunkin brands group, Eaton Corp. etc. You can get information about the companies from 09/09/2016 issue page 3397. 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9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651" y="587829"/>
            <a:ext cx="10367736" cy="54864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		Growth Stocks with Low Risk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1" y="1632857"/>
            <a:ext cx="9984196" cy="4794070"/>
          </a:xfrm>
        </p:spPr>
        <p:txBody>
          <a:bodyPr>
            <a:normAutofit/>
          </a:bodyPr>
          <a:lstStyle/>
          <a:p>
            <a:r>
              <a:rPr lang="en-US" dirty="0"/>
              <a:t>This list is designed for investors seeking stocks with a combination of worthwhile long-term appreciation potential and low risk.</a:t>
            </a:r>
          </a:p>
          <a:p>
            <a:r>
              <a:rPr lang="en-US" dirty="0"/>
              <a:t>we required that all stocks selected have a Safety rank of at least 2 (Above Average). </a:t>
            </a:r>
          </a:p>
          <a:p>
            <a:r>
              <a:rPr lang="en-US" dirty="0"/>
              <a:t>Financial Strength rating of at least B++.</a:t>
            </a:r>
          </a:p>
          <a:p>
            <a:r>
              <a:rPr lang="en-US" dirty="0"/>
              <a:t>A score of 85 or more on the Price Stability Index.</a:t>
            </a:r>
          </a:p>
          <a:p>
            <a:r>
              <a:rPr lang="en-US" dirty="0"/>
              <a:t>Timeliness rank of at least 3 (Average).</a:t>
            </a:r>
          </a:p>
          <a:p>
            <a:r>
              <a:rPr lang="en-US" dirty="0"/>
              <a:t>Those wanting to hold low-risk stocks with good prospects may consider most of the choices listed below.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05393"/>
            <a:ext cx="11913326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651" y="627017"/>
            <a:ext cx="10367736" cy="100584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		</a:t>
            </a:r>
            <a:br>
              <a:rPr lang="en-US" sz="2800" dirty="0"/>
            </a:br>
            <a:br>
              <a:rPr lang="en-US" sz="2800" dirty="0"/>
            </a:br>
            <a:r>
              <a:rPr lang="en-US" sz="2800" b="1" u="sng" dirty="0"/>
              <a:t>Stocks for Dividend Growth with Low Risk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744842"/>
            <a:ext cx="9984196" cy="4794070"/>
          </a:xfrm>
        </p:spPr>
        <p:txBody>
          <a:bodyPr>
            <a:normAutofit/>
          </a:bodyPr>
          <a:lstStyle/>
          <a:p>
            <a:r>
              <a:rPr lang="en-US" dirty="0"/>
              <a:t>Low-risk stocks that have good records for dividend growth. </a:t>
            </a:r>
          </a:p>
          <a:p>
            <a:r>
              <a:rPr lang="en-US" dirty="0"/>
              <a:t>Providing investors with dividends that are likely to increase at above-average rates.</a:t>
            </a:r>
          </a:p>
          <a:p>
            <a:r>
              <a:rPr lang="en-US" dirty="0"/>
              <a:t>Safety ranks of at least 2 (Above  Average), and Financial Strength Ratings of B++ or better (B+ is Average). </a:t>
            </a:r>
          </a:p>
          <a:p>
            <a:r>
              <a:rPr lang="en-US" dirty="0"/>
              <a:t>Companies whose shares earn high marks for these metrics generally will fare better in volatile markets than the typical stock under our review. </a:t>
            </a:r>
          </a:p>
          <a:p>
            <a:r>
              <a:rPr lang="en-US" dirty="0"/>
              <a:t>we limited the selection to issues ranked 3 (Average), or better, for relative price performance over the next six to 12 months.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5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966787"/>
            <a:ext cx="11401425" cy="57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8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					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695"/>
            <a:ext cx="11579087" cy="553941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Economic and stock market commentary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Four Model Portfolios	</a:t>
            </a:r>
          </a:p>
          <a:p>
            <a:pPr lvl="1"/>
            <a:r>
              <a:rPr lang="en-US" sz="2000" dirty="0"/>
              <a:t>Portfolio 1 – Stocks with above average price appreciation potential</a:t>
            </a:r>
          </a:p>
          <a:p>
            <a:pPr lvl="1"/>
            <a:r>
              <a:rPr lang="en-US" sz="2000" dirty="0"/>
              <a:t>Portfolio  2 – Stocks for income and price appreciation potential</a:t>
            </a:r>
          </a:p>
          <a:p>
            <a:pPr lvl="1"/>
            <a:r>
              <a:rPr lang="en-US" sz="2000" dirty="0"/>
              <a:t>Portfolio  3 – Stocks with long term price growth potential</a:t>
            </a:r>
          </a:p>
          <a:p>
            <a:pPr lvl="1"/>
            <a:r>
              <a:rPr lang="en-US" sz="2000" dirty="0"/>
              <a:t>Portfolio  4 – Stocks with above average dividend Yields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514350" indent="-514350">
              <a:buAutoNum type="arabicPeriod" startAt="3"/>
            </a:pPr>
            <a:r>
              <a:rPr lang="en-US" sz="2000" dirty="0"/>
              <a:t>Model Portfolios – Recent Developments</a:t>
            </a:r>
          </a:p>
          <a:p>
            <a:pPr marL="514350" indent="-514350">
              <a:buAutoNum type="arabicPeriod" startAt="3"/>
            </a:pPr>
            <a:r>
              <a:rPr lang="en-US" sz="2000" dirty="0"/>
              <a:t>Model Portfolios  - Company Snapshots  (09/09/2016 issue Page 3397)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US" sz="2000" dirty="0"/>
              <a:t>Income stocks with healthy total return potential (09/09/2016 issue Page 3397)</a:t>
            </a:r>
          </a:p>
          <a:p>
            <a:pPr marL="514350" indent="-514350">
              <a:buAutoNum type="arabicPeriod" startAt="3"/>
            </a:pPr>
            <a:r>
              <a:rPr lang="en-US" sz="2000" dirty="0"/>
              <a:t>Growth stocks with Low Risk </a:t>
            </a:r>
          </a:p>
          <a:p>
            <a:pPr marL="514350" indent="-514350">
              <a:buAutoNum type="arabicPeriod" startAt="3"/>
            </a:pPr>
            <a:r>
              <a:rPr lang="en-US" sz="2000" dirty="0"/>
              <a:t>Stocks for dividend growth with low risk</a:t>
            </a:r>
          </a:p>
          <a:p>
            <a:pPr marL="514350" indent="-514350">
              <a:buAutoNum type="arabicPeriod" startAt="3"/>
            </a:pPr>
            <a:r>
              <a:rPr lang="en-US" sz="2000" dirty="0"/>
              <a:t>Stock Market Averages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954"/>
            <a:ext cx="10515600" cy="381893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 Stock Market Averages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63" y="1214846"/>
            <a:ext cx="11891240" cy="6052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66206"/>
            <a:ext cx="10515600" cy="905328"/>
          </a:xfrm>
        </p:spPr>
        <p:txBody>
          <a:bodyPr>
            <a:noAutofit/>
          </a:bodyPr>
          <a:lstStyle/>
          <a:p>
            <a:r>
              <a:rPr lang="en-US" sz="3200" dirty="0"/>
              <a:t>Best and Worst Industry Price Performance - last six weeks 9/20/16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1" y="1571534"/>
            <a:ext cx="11007009" cy="54040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4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390"/>
            <a:ext cx="10515600" cy="365760"/>
          </a:xfrm>
        </p:spPr>
        <p:txBody>
          <a:bodyPr>
            <a:noAutofit/>
          </a:bodyPr>
          <a:lstStyle/>
          <a:p>
            <a:r>
              <a:rPr lang="en-US" sz="3200" dirty="0"/>
              <a:t>Major Insider Transactions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995812"/>
            <a:ext cx="11103429" cy="58819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8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Financial Strength Ratings of Stocks.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Name  		From   To    Reports Page</a:t>
            </a:r>
          </a:p>
          <a:p>
            <a:r>
              <a:rPr lang="en-US" dirty="0"/>
              <a:t>AMAT			A	A++     1385</a:t>
            </a:r>
          </a:p>
          <a:p>
            <a:r>
              <a:rPr lang="en-US" dirty="0" err="1"/>
              <a:t>Essandant</a:t>
            </a:r>
            <a:r>
              <a:rPr lang="en-US" dirty="0"/>
              <a:t> Inc. 		B++	 B+        1417</a:t>
            </a:r>
          </a:p>
          <a:p>
            <a:r>
              <a:rPr lang="en-US" dirty="0"/>
              <a:t>NXP Semiconductors  	C++ 	 C+        1405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696" y="622852"/>
            <a:ext cx="991262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9"/>
            </a:pPr>
            <a:r>
              <a:rPr lang="en-US" dirty="0"/>
              <a:t>Industry price performance for last six weeks ending 09/20/2016</a:t>
            </a:r>
          </a:p>
          <a:p>
            <a:pPr lvl="1"/>
            <a:r>
              <a:rPr lang="en-US" dirty="0"/>
              <a:t>The seven Best and worst performing industry.    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endParaRPr lang="en-US" sz="2000" dirty="0"/>
          </a:p>
          <a:p>
            <a:r>
              <a:rPr lang="en-US" sz="2000" dirty="0"/>
              <a:t>10.   Major Insider Transactions.</a:t>
            </a:r>
          </a:p>
          <a:p>
            <a:pPr lvl="1"/>
            <a:r>
              <a:rPr lang="en-US" sz="2000" dirty="0"/>
              <a:t> Purchases </a:t>
            </a:r>
          </a:p>
          <a:p>
            <a:pPr lvl="1"/>
            <a:r>
              <a:rPr lang="en-US" sz="2000" dirty="0"/>
              <a:t> Sales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6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696" y="622851"/>
            <a:ext cx="9912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  ECONOMIC AND STOCK MARKET COMMENTARY</a:t>
            </a:r>
          </a:p>
          <a:p>
            <a:endParaRPr lang="en-US" b="1" u="sng" dirty="0"/>
          </a:p>
          <a:p>
            <a:r>
              <a:rPr lang="en-US" dirty="0"/>
              <a:t>The federal reserve has remained on the side lines with the interest rates.</a:t>
            </a:r>
          </a:p>
          <a:p>
            <a:endParaRPr lang="en-US" dirty="0"/>
          </a:p>
          <a:p>
            <a:r>
              <a:rPr lang="en-US" dirty="0"/>
              <a:t>They are more likely to do something by the end of this year or the beginning of next year.</a:t>
            </a:r>
          </a:p>
          <a:p>
            <a:endParaRPr lang="en-US" dirty="0"/>
          </a:p>
          <a:p>
            <a:r>
              <a:rPr lang="en-US" dirty="0"/>
              <a:t>The markets have been at times volatile in view of the federal reserve and the pending election.</a:t>
            </a:r>
          </a:p>
          <a:p>
            <a:endParaRPr lang="en-US" dirty="0"/>
          </a:p>
          <a:p>
            <a:r>
              <a:rPr lang="en-US" dirty="0"/>
              <a:t>It also talks about the GDP growth rate for the second half may be subdued to 2%.</a:t>
            </a:r>
          </a:p>
          <a:p>
            <a:endParaRPr lang="en-US" dirty="0"/>
          </a:p>
          <a:p>
            <a:r>
              <a:rPr lang="en-US" dirty="0"/>
              <a:t>From the S&amp;P 500 companies 80 of them issued negative guidance, while 35 have so far issued positive guidance.</a:t>
            </a:r>
          </a:p>
          <a:p>
            <a:endParaRPr lang="en-US" dirty="0"/>
          </a:p>
          <a:p>
            <a:r>
              <a:rPr lang="en-US" dirty="0"/>
              <a:t>Stock market will remain volatile while equities still remain attractive – still caution should be exercised.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5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982" y="153425"/>
            <a:ext cx="11831783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pPr algn="just"/>
            <a:r>
              <a:rPr lang="en-US" sz="2000" dirty="0"/>
              <a:t>To illustrate how an investment strategy can meet different goals, Value Line analysts select and </a:t>
            </a:r>
            <a:r>
              <a:rPr lang="en-US" sz="2000" i="1" dirty="0"/>
              <a:t>maintain four model portfolios</a:t>
            </a:r>
            <a:r>
              <a:rPr lang="en-US" sz="2000" dirty="0"/>
              <a:t>, each with a distinctive investment objective.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i="1" dirty="0"/>
              <a:t>All four portfolios hold 20 stocks</a:t>
            </a:r>
            <a:r>
              <a:rPr lang="en-US" sz="2000" dirty="0"/>
              <a:t>.   </a:t>
            </a:r>
          </a:p>
          <a:p>
            <a:pPr algn="just"/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These portfolios, which are closely monitored and regularly updated, are featured each week in Selection &amp; Opinion.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weekly updates include commentary on any changes to the portfolios, along with general discussions on recent performance and particular holdings of interest.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											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7964" y="1028343"/>
            <a:ext cx="9875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To be considered for </a:t>
            </a:r>
            <a:r>
              <a:rPr lang="en-US" sz="2000" b="1" dirty="0">
                <a:hlinkClick r:id="rId3"/>
              </a:rPr>
              <a:t>Portfolio 1</a:t>
            </a:r>
            <a:r>
              <a:rPr lang="en-US" sz="2000" dirty="0"/>
              <a:t>, modeled for the </a:t>
            </a:r>
            <a:r>
              <a:rPr lang="en-US" sz="2000" b="1" dirty="0"/>
              <a:t>more aggressive investor </a:t>
            </a:r>
            <a:r>
              <a:rPr lang="en-US" sz="2000" dirty="0"/>
              <a:t>wanting to emphasize year-ahead price performance, a stock must have a </a:t>
            </a:r>
            <a:r>
              <a:rPr lang="en-US" sz="2000" b="1" dirty="0"/>
              <a:t>Timeliness rank of 1 or 2 and Financial Strength rating of at least B+ </a:t>
            </a:r>
            <a:r>
              <a:rPr lang="en-US" sz="2000" dirty="0"/>
              <a:t>at the time of purchase.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Stock whose Timeliness rank falls to 3 or lower is automatically dropped.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Here are some other </a:t>
            </a:r>
            <a:r>
              <a:rPr lang="en-US" sz="2000" b="1" dirty="0"/>
              <a:t>characteristics of Portfolio 1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● The companies generally have </a:t>
            </a:r>
            <a:r>
              <a:rPr lang="en-US" sz="2000" b="1" dirty="0"/>
              <a:t>above-average</a:t>
            </a:r>
            <a:r>
              <a:rPr lang="en-US" sz="2000" dirty="0"/>
              <a:t> </a:t>
            </a:r>
            <a:r>
              <a:rPr lang="en-US" sz="2000" b="1" dirty="0"/>
              <a:t>records</a:t>
            </a:r>
            <a:r>
              <a:rPr lang="en-US" sz="2000" dirty="0"/>
              <a:t> for </a:t>
            </a:r>
            <a:r>
              <a:rPr lang="en-US" sz="2000" b="1" dirty="0"/>
              <a:t>earnings growth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● Few of these stocks pay a </a:t>
            </a:r>
            <a:r>
              <a:rPr lang="en-US" sz="2000" b="1" dirty="0"/>
              <a:t>dividend</a:t>
            </a:r>
            <a:r>
              <a:rPr lang="en-US" sz="2000" dirty="0"/>
              <a:t> and most pay no dividends at all. </a:t>
            </a:r>
            <a:br>
              <a:rPr lang="en-US" sz="2000" dirty="0"/>
            </a:br>
            <a:r>
              <a:rPr lang="en-US" sz="2000" dirty="0"/>
              <a:t>● Stocks in the portfolio can have </a:t>
            </a:r>
            <a:r>
              <a:rPr lang="en-US" sz="2000" b="1" dirty="0"/>
              <a:t>Betas</a:t>
            </a:r>
            <a:r>
              <a:rPr lang="en-US" sz="2000" dirty="0"/>
              <a:t> considerably higher than 1, which indicates that they        will likely increase the risk/reward profile of the portfolio. 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6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http://www3.valueline.com/secure/vlispdf/stk1700/selected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290945"/>
            <a:ext cx="11984182" cy="65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2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4" y="751343"/>
            <a:ext cx="1097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hlinkClick r:id="rId2"/>
              </a:rPr>
              <a:t>Portfolio 2</a:t>
            </a:r>
            <a:r>
              <a:rPr lang="en-US" dirty="0"/>
              <a:t>, for the moderate investor, includes stocks that will provide </a:t>
            </a:r>
            <a:r>
              <a:rPr lang="en-US" b="1" dirty="0"/>
              <a:t>above-average income and whose prices have the potential to increase.</a:t>
            </a:r>
            <a:r>
              <a:rPr lang="en-US" dirty="0"/>
              <a:t> Typically, more conservative investors will be most comfortable with this portfolio.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be included in the portfolio, a stock must </a:t>
            </a:r>
            <a:r>
              <a:rPr lang="en-US" b="1" dirty="0"/>
              <a:t>pay a large enough dividend </a:t>
            </a:r>
            <a:r>
              <a:rPr lang="en-US" dirty="0"/>
              <a:t>so that its yield ranks in the top half of all stocks tracked in </a:t>
            </a:r>
            <a:r>
              <a:rPr lang="en-US" i="1" dirty="0"/>
              <a:t>The Value Line Investment Survey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Although unranked stocks may be held, they must have a </a:t>
            </a:r>
            <a:r>
              <a:rPr lang="en-US" b="1" dirty="0"/>
              <a:t>Timeliness rank of at least 3 and a Safety rank of 3 or higher at the time of selection</a:t>
            </a:r>
            <a:r>
              <a:rPr lang="en-US" dirty="0"/>
              <a:t>. </a:t>
            </a:r>
            <a:r>
              <a:rPr lang="en-US" b="1" dirty="0"/>
              <a:t>If the Timeliness or Safety rank drops below 3, the stock is automatically dropped </a:t>
            </a:r>
            <a:r>
              <a:rPr lang="en-US" dirty="0"/>
              <a:t>from the portfolio.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Here are some distinguishing features of Portfolio 2: </a:t>
            </a:r>
            <a:br>
              <a:rPr lang="en-US" dirty="0"/>
            </a:br>
            <a:r>
              <a:rPr lang="en-US" dirty="0"/>
              <a:t>● The portfolio includes some </a:t>
            </a:r>
            <a:r>
              <a:rPr lang="en-US" b="1" dirty="0"/>
              <a:t>value stocks</a:t>
            </a:r>
            <a:r>
              <a:rPr lang="en-US" dirty="0"/>
              <a:t>, which are stocks with generally </a:t>
            </a:r>
            <a:r>
              <a:rPr lang="en-US" b="1" dirty="0"/>
              <a:t>lower P/E ratios </a:t>
            </a:r>
            <a:r>
              <a:rPr lang="en-US" dirty="0"/>
              <a:t>than the other stocks Value Line tracks in </a:t>
            </a:r>
            <a:r>
              <a:rPr lang="en-US" i="1" dirty="0"/>
              <a:t>The Value Line Investment Survey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● With few exceptions, </a:t>
            </a:r>
            <a:r>
              <a:rPr lang="en-US" b="1" dirty="0"/>
              <a:t>the Betas of the stocks in Portfolio 2 are below—sometimes well below—those in Portfolio 1</a:t>
            </a:r>
            <a:r>
              <a:rPr lang="en-US" dirty="0"/>
              <a:t>, which indicates that the risk associated with this group is usually less than portfolio 1.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4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9/14/2016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050-5431-49F3-BED1-936D7E1EE4C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15490" y="61889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2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www3.valueline.com/secure/vlispdf/stk1700/selected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803565"/>
            <a:ext cx="1133463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3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1146</Words>
  <Application>Microsoft Office PowerPoint</Application>
  <PresentationFormat>Widescreen</PresentationFormat>
  <Paragraphs>162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MICNOVA Education Presentation – September 2016 </vt:lpstr>
      <vt:lpstr>Agenda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Growth Stocks with Low Risk</vt:lpstr>
      <vt:lpstr>PowerPoint Presentation</vt:lpstr>
      <vt:lpstr>     Stocks for Dividend Growth with Low Risk </vt:lpstr>
      <vt:lpstr>PowerPoint Presentation</vt:lpstr>
      <vt:lpstr>Closing Stock Market Averages</vt:lpstr>
      <vt:lpstr>Best and Worst Industry Price Performance - last six weeks 9/20/16</vt:lpstr>
      <vt:lpstr>Major Insider Transactions</vt:lpstr>
      <vt:lpstr>Changes in Financial Strength Ratings of Stocks.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Micnova Education Presentation – September 2016</dc:title>
  <dc:creator>Maskey</dc:creator>
  <cp:lastModifiedBy>Maskey</cp:lastModifiedBy>
  <cp:revision>71</cp:revision>
  <dcterms:created xsi:type="dcterms:W3CDTF">2016-09-12T03:05:54Z</dcterms:created>
  <dcterms:modified xsi:type="dcterms:W3CDTF">2016-09-26T15:24:56Z</dcterms:modified>
</cp:coreProperties>
</file>