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63" r:id="rId3"/>
    <p:sldId id="259" r:id="rId4"/>
    <p:sldId id="280" r:id="rId5"/>
    <p:sldId id="276" r:id="rId6"/>
    <p:sldId id="281" r:id="rId7"/>
    <p:sldId id="282" r:id="rId8"/>
    <p:sldId id="283" r:id="rId9"/>
    <p:sldId id="260" r:id="rId10"/>
    <p:sldId id="274" r:id="rId11"/>
    <p:sldId id="266" r:id="rId12"/>
    <p:sldId id="264" r:id="rId13"/>
    <p:sldId id="265" r:id="rId14"/>
    <p:sldId id="267" r:id="rId15"/>
    <p:sldId id="27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3" autoAdjust="0"/>
    <p:restoredTop sz="94712" autoAdjust="0"/>
  </p:normalViewPr>
  <p:slideViewPr>
    <p:cSldViewPr snapToGrid="0">
      <p:cViewPr varScale="1">
        <p:scale>
          <a:sx n="68" d="100"/>
          <a:sy n="68" d="100"/>
        </p:scale>
        <p:origin x="90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7B898A-CAFF-4693-9B6B-656C7BCBBCC0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89D4B-A09D-40FB-AE86-BE4F7E978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901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89D4B-A09D-40FB-AE86-BE4F7E9782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255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12/12/2016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C2F5-07D0-458C-AB51-2E3BEBA95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874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65722"/>
            <a:ext cx="10515600" cy="4530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12/12/2016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C2F5-07D0-458C-AB51-2E3BEBA95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357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12/12/2016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C2F5-07D0-458C-AB51-2E3BEBA95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419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12/12/2016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4B5B-77CE-4B1C-B1EE-DB03A9DAC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066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12/12/2016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4B5B-77CE-4B1C-B1EE-DB03A9DAC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200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12/12/2016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4B5B-77CE-4B1C-B1EE-DB03A9DAC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48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12/12/2016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4B5B-77CE-4B1C-B1EE-DB03A9DAC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348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12/12/2016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4B5B-77CE-4B1C-B1EE-DB03A9DAC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203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12/12/2016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4B5B-77CE-4B1C-B1EE-DB03A9DAC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48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12/12/2016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4B5B-77CE-4B1C-B1EE-DB03A9DAC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826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12/12/2016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4B5B-77CE-4B1C-B1EE-DB03A9DAC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809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57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12/12/2016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4B5B-77CE-4B1C-B1EE-DB03A9DAC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29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12/12/2016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4B5B-77CE-4B1C-B1EE-DB03A9DAC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8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12/12/2016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4B5B-77CE-4B1C-B1EE-DB03A9DAC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55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12/12/2016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C2F5-07D0-458C-AB51-2E3BEBA95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832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12/12/2016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C2F5-07D0-458C-AB51-2E3BEBA95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368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12/12/2016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C2F5-07D0-458C-AB51-2E3BEBA95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362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12/12/2016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C2F5-07D0-458C-AB51-2E3BEBA95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433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12/12/2016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C2F5-07D0-458C-AB51-2E3BEBA95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81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12/12/2016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C2F5-07D0-458C-AB51-2E3BEBA95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6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12/12/2016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C2F5-07D0-458C-AB51-2E3BEBA95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60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95208"/>
            <a:ext cx="2743200" cy="874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12/12/2016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95208"/>
            <a:ext cx="2743200" cy="874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3C2F5-07D0-458C-AB51-2E3BEBA95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65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12/12/2016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D4B5B-77CE-4B1C-B1EE-DB03A9DAC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185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Prospecting for Good Mid- Cap Stocks Through Stock Screeners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MicNova</a:t>
            </a:r>
            <a:r>
              <a:rPr lang="en-US" dirty="0" smtClean="0"/>
              <a:t> Meeting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December 15, 2016</a:t>
            </a:r>
          </a:p>
          <a:p>
            <a:r>
              <a:rPr lang="en-US" dirty="0" smtClean="0"/>
              <a:t>Educational Presentation</a:t>
            </a:r>
          </a:p>
        </p:txBody>
      </p:sp>
    </p:spTree>
    <p:extLst>
      <p:ext uri="{BB962C8B-B14F-4D97-AF65-F5344CB8AC3E}">
        <p14:creationId xmlns:p14="http://schemas.microsoft.com/office/powerpoint/2010/main" val="1264715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Stock Rover Basic Mid-Cap Screening Criteria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6514" y="1504038"/>
            <a:ext cx="6937828" cy="579213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10600" y="6495208"/>
            <a:ext cx="2743200" cy="87409"/>
          </a:xfrm>
        </p:spPr>
        <p:txBody>
          <a:bodyPr/>
          <a:lstStyle/>
          <a:p>
            <a:fld id="{13D3C2F5-07D0-458C-AB51-2E3BEBA95EC1}" type="slidenum">
              <a:rPr lang="en-US" smtClean="0"/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838200" y="6495208"/>
            <a:ext cx="2743200" cy="87409"/>
          </a:xfrm>
        </p:spPr>
        <p:txBody>
          <a:bodyPr/>
          <a:lstStyle/>
          <a:p>
            <a:r>
              <a:rPr lang="en-US" smtClean="0"/>
              <a:t>12/12/2016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91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772" y="313820"/>
            <a:ext cx="11640458" cy="611600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C2F5-07D0-458C-AB51-2E3BEBA95EC1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12/12/2016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8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662" y="495300"/>
            <a:ext cx="11496675" cy="586740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638629" y="2467429"/>
            <a:ext cx="8229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71715" y="4492172"/>
            <a:ext cx="8229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38629" y="4775200"/>
            <a:ext cx="8229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38629" y="5043715"/>
            <a:ext cx="8229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38629" y="5297715"/>
            <a:ext cx="8229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38629" y="3214914"/>
            <a:ext cx="8229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38629" y="5798458"/>
            <a:ext cx="8229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38629" y="3744686"/>
            <a:ext cx="8229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38629" y="5522687"/>
            <a:ext cx="8229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C2F5-07D0-458C-AB51-2E3BEBA95EC1}" type="slidenum">
              <a:rPr lang="en-US" smtClean="0"/>
              <a:t>12</a:t>
            </a:fld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12/12/2016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5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56293"/>
            <a:ext cx="11841480" cy="4465586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32229" y="3098800"/>
            <a:ext cx="11829142" cy="5805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32229" y="4608286"/>
            <a:ext cx="11829142" cy="5805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C2F5-07D0-458C-AB51-2E3BEBA95EC1}" type="slidenum">
              <a:rPr lang="en-US" smtClean="0"/>
              <a:t>13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12/12/2016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5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Conclusions (from Mid-Cap Stock Screeners)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3756"/>
            <a:ext cx="10515600" cy="459747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Different Sites Provide Different Screens, and Some Rating Differences</a:t>
            </a:r>
          </a:p>
          <a:p>
            <a:r>
              <a:rPr lang="en-US" dirty="0" smtClean="0"/>
              <a:t>From These Sites: Some Attractive Mid-Cap Stocks for Further Exploration are</a:t>
            </a:r>
          </a:p>
          <a:p>
            <a:pPr lvl="1"/>
            <a:r>
              <a:rPr lang="en-US" dirty="0" smtClean="0"/>
              <a:t>Healthcare</a:t>
            </a:r>
          </a:p>
          <a:p>
            <a:pPr lvl="2"/>
            <a:r>
              <a:rPr lang="en-US" dirty="0" smtClean="0"/>
              <a:t>United Therapeutics; (</a:t>
            </a:r>
            <a:r>
              <a:rPr lang="en-US" i="1" dirty="0" smtClean="0"/>
              <a:t>Maybe = </a:t>
            </a:r>
            <a:r>
              <a:rPr lang="en-US" i="1" dirty="0" err="1" smtClean="0"/>
              <a:t>Mednax</a:t>
            </a:r>
            <a:r>
              <a:rPr lang="en-US" i="1" dirty="0" smtClean="0"/>
              <a:t> Inc.)</a:t>
            </a:r>
          </a:p>
          <a:p>
            <a:pPr lvl="1"/>
            <a:r>
              <a:rPr lang="en-US" dirty="0" smtClean="0"/>
              <a:t>Industrials/Telecomm/Telecomm Services</a:t>
            </a:r>
          </a:p>
          <a:p>
            <a:pPr lvl="2"/>
            <a:r>
              <a:rPr lang="en-US" dirty="0" smtClean="0"/>
              <a:t>Allegiant Travel Co. (Airlines)</a:t>
            </a:r>
          </a:p>
          <a:p>
            <a:pPr lvl="2"/>
            <a:r>
              <a:rPr lang="en-US" dirty="0" smtClean="0"/>
              <a:t>American Tower Co.</a:t>
            </a:r>
          </a:p>
          <a:p>
            <a:pPr lvl="2"/>
            <a:r>
              <a:rPr lang="en-US" dirty="0" err="1" smtClean="0"/>
              <a:t>Dycom</a:t>
            </a:r>
            <a:r>
              <a:rPr lang="en-US" dirty="0" smtClean="0"/>
              <a:t> Industries</a:t>
            </a:r>
          </a:p>
          <a:p>
            <a:pPr lvl="2"/>
            <a:r>
              <a:rPr lang="en-US" dirty="0" err="1" smtClean="0"/>
              <a:t>Heico</a:t>
            </a:r>
            <a:endParaRPr lang="en-US" dirty="0" smtClean="0"/>
          </a:p>
          <a:p>
            <a:pPr lvl="1"/>
            <a:r>
              <a:rPr lang="en-US" dirty="0" smtClean="0"/>
              <a:t>Technology</a:t>
            </a:r>
          </a:p>
          <a:p>
            <a:pPr lvl="2"/>
            <a:r>
              <a:rPr lang="en-US" dirty="0" smtClean="0"/>
              <a:t>Skyworks Solutions; </a:t>
            </a:r>
            <a:r>
              <a:rPr lang="en-US" dirty="0"/>
              <a:t>(</a:t>
            </a:r>
            <a:r>
              <a:rPr lang="en-US" i="1" dirty="0"/>
              <a:t>Maybe = </a:t>
            </a:r>
            <a:r>
              <a:rPr lang="en-US" i="1" dirty="0" err="1" smtClean="0"/>
              <a:t>FactSet</a:t>
            </a:r>
            <a:r>
              <a:rPr lang="en-US" i="1" dirty="0" smtClean="0"/>
              <a:t> Research)</a:t>
            </a:r>
            <a:endParaRPr lang="en-US" dirty="0" smtClean="0"/>
          </a:p>
          <a:p>
            <a:pPr lvl="1"/>
            <a:r>
              <a:rPr lang="en-US" dirty="0" smtClean="0"/>
              <a:t>Consumer Discretionary</a:t>
            </a:r>
          </a:p>
          <a:p>
            <a:pPr lvl="2"/>
            <a:r>
              <a:rPr lang="en-US" dirty="0" smtClean="0"/>
              <a:t>Buffalo Wild Wings</a:t>
            </a:r>
          </a:p>
          <a:p>
            <a:pPr lvl="2"/>
            <a:r>
              <a:rPr lang="en-US" dirty="0" smtClean="0"/>
              <a:t>Texas Roadhouse</a:t>
            </a:r>
          </a:p>
          <a:p>
            <a:pPr lvl="2"/>
            <a:r>
              <a:rPr lang="en-US" dirty="0" err="1"/>
              <a:t>Ulta</a:t>
            </a:r>
            <a:r>
              <a:rPr lang="en-US" dirty="0"/>
              <a:t> Salon Cosmetics &amp; </a:t>
            </a:r>
            <a:r>
              <a:rPr lang="en-US" dirty="0" smtClean="0"/>
              <a:t>Fragrances</a:t>
            </a:r>
          </a:p>
          <a:p>
            <a:pPr lvl="2"/>
            <a:r>
              <a:rPr lang="en-US" i="1" dirty="0" smtClean="0"/>
              <a:t>(Maybe</a:t>
            </a:r>
            <a:fld id="{D5A5D9F4-DE89-46B7-A293-A12A8360AD72}" type="slidenum">
              <a:rPr lang="en-US" i="1" smtClean="0"/>
              <a:t>14</a:t>
            </a:fld>
            <a:r>
              <a:rPr lang="en-US" i="1" dirty="0" smtClean="0"/>
              <a:t>: O’Reilly Automotive; Scripps Network Interactive; Tractor Supply Co</a:t>
            </a:r>
            <a:r>
              <a:rPr lang="en-US" dirty="0" smtClean="0"/>
              <a:t>.) </a:t>
            </a:r>
          </a:p>
          <a:p>
            <a:r>
              <a:rPr lang="en-US" dirty="0" smtClean="0"/>
              <a:t>Next Step: Industry/Style Stock Study Groups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10600" y="6495208"/>
            <a:ext cx="2743200" cy="87409"/>
          </a:xfrm>
        </p:spPr>
        <p:txBody>
          <a:bodyPr/>
          <a:lstStyle/>
          <a:p>
            <a:fld id="{13D3C2F5-07D0-458C-AB51-2E3BEBA95EC1}" type="slidenum">
              <a:rPr lang="en-US" smtClean="0"/>
              <a:t>14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838200" y="6495208"/>
            <a:ext cx="2743200" cy="87409"/>
          </a:xfrm>
        </p:spPr>
        <p:txBody>
          <a:bodyPr/>
          <a:lstStyle/>
          <a:p>
            <a:r>
              <a:rPr lang="en-US" smtClean="0"/>
              <a:t>12/12/2016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43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Stock Screening Sources and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5340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Purposes: </a:t>
            </a:r>
          </a:p>
          <a:p>
            <a:pPr lvl="1"/>
            <a:r>
              <a:rPr lang="en-US" dirty="0" smtClean="0"/>
              <a:t>To Identify Mid-Cap Stocks for Further Study/Investing</a:t>
            </a:r>
          </a:p>
          <a:p>
            <a:pPr lvl="1"/>
            <a:r>
              <a:rPr lang="en-US" dirty="0" smtClean="0"/>
              <a:t>To Demonstrate Some Stock Screening Sources</a:t>
            </a:r>
          </a:p>
          <a:p>
            <a:r>
              <a:rPr lang="en-US" dirty="0" smtClean="0"/>
              <a:t>Screening Sources</a:t>
            </a:r>
          </a:p>
          <a:p>
            <a:pPr lvl="1"/>
            <a:r>
              <a:rPr lang="en-US" dirty="0" smtClean="0"/>
              <a:t>Better Investing</a:t>
            </a:r>
          </a:p>
          <a:p>
            <a:pPr lvl="1"/>
            <a:r>
              <a:rPr lang="en-US" dirty="0" smtClean="0"/>
              <a:t>Manifest Investing</a:t>
            </a:r>
          </a:p>
          <a:p>
            <a:pPr lvl="1"/>
            <a:r>
              <a:rPr lang="en-US" dirty="0"/>
              <a:t>Value Line Stock </a:t>
            </a:r>
            <a:r>
              <a:rPr lang="en-US" dirty="0" smtClean="0"/>
              <a:t>Screener (</a:t>
            </a:r>
            <a:r>
              <a:rPr lang="en-US" i="1" dirty="0" smtClean="0"/>
              <a:t>used through FFC Library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Stock Rover</a:t>
            </a:r>
          </a:p>
          <a:p>
            <a:r>
              <a:rPr lang="en-US" dirty="0" smtClean="0"/>
              <a:t>Criteria</a:t>
            </a:r>
          </a:p>
          <a:p>
            <a:pPr lvl="1"/>
            <a:r>
              <a:rPr lang="en-US" dirty="0" smtClean="0"/>
              <a:t>Mid-cap size company (Per </a:t>
            </a:r>
            <a:r>
              <a:rPr lang="en-US" i="1" dirty="0" smtClean="0"/>
              <a:t>Investopedia</a:t>
            </a:r>
            <a:r>
              <a:rPr lang="en-US" dirty="0" smtClean="0"/>
              <a:t>.com: Market Cap $2 B-$10 B)</a:t>
            </a:r>
          </a:p>
          <a:p>
            <a:pPr lvl="1"/>
            <a:r>
              <a:rPr lang="en-US" dirty="0" smtClean="0"/>
              <a:t>Projected EPS and Sales </a:t>
            </a:r>
            <a:r>
              <a:rPr lang="en-US" i="1" dirty="0" smtClean="0"/>
              <a:t>largely</a:t>
            </a:r>
            <a:r>
              <a:rPr lang="en-US" dirty="0" smtClean="0"/>
              <a:t> &gt;10% year</a:t>
            </a:r>
          </a:p>
          <a:p>
            <a:pPr lvl="1"/>
            <a:r>
              <a:rPr lang="en-US" dirty="0" smtClean="0"/>
              <a:t>Financial Strength =&gt; C (</a:t>
            </a:r>
            <a:r>
              <a:rPr lang="en-US" i="1" dirty="0" smtClean="0"/>
              <a:t>Note: ratings vary from different screening sources)</a:t>
            </a:r>
          </a:p>
          <a:p>
            <a:endParaRPr lang="en-US" i="1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10600" y="6495208"/>
            <a:ext cx="2743200" cy="87409"/>
          </a:xfrm>
        </p:spPr>
        <p:txBody>
          <a:bodyPr/>
          <a:lstStyle/>
          <a:p>
            <a:fld id="{13D3C2F5-07D0-458C-AB51-2E3BEBA95EC1}" type="slidenum">
              <a:rPr lang="en-US" smtClean="0"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838200" y="6495208"/>
            <a:ext cx="2743200" cy="87409"/>
          </a:xfrm>
        </p:spPr>
        <p:txBody>
          <a:bodyPr/>
          <a:lstStyle/>
          <a:p>
            <a:r>
              <a:rPr lang="en-US" smtClean="0"/>
              <a:t>12/12/2016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69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6"/>
            <a:ext cx="10515600" cy="939568"/>
          </a:xfrm>
        </p:spPr>
        <p:txBody>
          <a:bodyPr>
            <a:normAutofit/>
          </a:bodyPr>
          <a:lstStyle/>
          <a:p>
            <a:r>
              <a:rPr lang="en-US" sz="3200" dirty="0"/>
              <a:t>Better Investing Criteria/ Screen for Mid-Cap </a:t>
            </a:r>
            <a:r>
              <a:rPr lang="en-US" sz="3200" dirty="0" smtClean="0"/>
              <a:t>Companies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0210" y="1159727"/>
            <a:ext cx="9945029" cy="5360966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041839" y="2472029"/>
            <a:ext cx="708404" cy="4596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70210" y="2006348"/>
            <a:ext cx="708404" cy="4596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33435" y="4776615"/>
            <a:ext cx="708404" cy="4596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9886" y="169166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65138" y="1732176"/>
            <a:ext cx="400364" cy="381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09419" y="4788243"/>
            <a:ext cx="400364" cy="381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294967295"/>
          </p:nvPr>
        </p:nvSpPr>
        <p:spPr>
          <a:xfrm>
            <a:off x="8610600" y="6495208"/>
            <a:ext cx="2743200" cy="87409"/>
          </a:xfrm>
        </p:spPr>
        <p:txBody>
          <a:bodyPr/>
          <a:lstStyle/>
          <a:p>
            <a:fld id="{13D3C2F5-07D0-458C-AB51-2E3BEBA95EC1}" type="slidenum">
              <a:rPr lang="en-US" smtClean="0"/>
              <a:t>3</a:t>
            </a:fld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4294967295"/>
          </p:nvPr>
        </p:nvSpPr>
        <p:spPr>
          <a:xfrm>
            <a:off x="838200" y="6495208"/>
            <a:ext cx="2743200" cy="87409"/>
          </a:xfrm>
        </p:spPr>
        <p:txBody>
          <a:bodyPr/>
          <a:lstStyle/>
          <a:p>
            <a:r>
              <a:rPr lang="en-US" smtClean="0"/>
              <a:t>12/12/2016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74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91712" y="161794"/>
            <a:ext cx="99367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Better Investing Mid-Cap Stock Screen Results =14+ (</a:t>
            </a:r>
            <a:r>
              <a:rPr lang="en-US" sz="2800" i="1" dirty="0" smtClean="0"/>
              <a:t>some we own,</a:t>
            </a:r>
            <a:br>
              <a:rPr lang="en-US" sz="2800" i="1" dirty="0" smtClean="0"/>
            </a:br>
            <a:r>
              <a:rPr lang="en-US" sz="2800" i="1" dirty="0" smtClean="0"/>
              <a:t>some mentioned</a:t>
            </a:r>
            <a:r>
              <a:rPr lang="en-US" sz="2800" dirty="0" smtClean="0"/>
              <a:t>): Morningstar (MS) Ratings</a:t>
            </a:r>
            <a:endParaRPr lang="en-US" sz="2000" dirty="0"/>
          </a:p>
        </p:txBody>
      </p:sp>
      <p:grpSp>
        <p:nvGrpSpPr>
          <p:cNvPr id="6" name="Group 5"/>
          <p:cNvGrpSpPr/>
          <p:nvPr/>
        </p:nvGrpSpPr>
        <p:grpSpPr>
          <a:xfrm>
            <a:off x="869795" y="1159151"/>
            <a:ext cx="9054790" cy="5210175"/>
            <a:chOff x="3286009" y="1437926"/>
            <a:chExt cx="4800600" cy="521017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86009" y="1837976"/>
              <a:ext cx="4638675" cy="4810125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86009" y="1437926"/>
              <a:ext cx="4800600" cy="40005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482080" y="1729981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82080" y="2178187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 flipH="1">
            <a:off x="482080" y="2400299"/>
            <a:ext cx="15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 flipH="1">
            <a:off x="482080" y="2872916"/>
            <a:ext cx="15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 flipH="1">
            <a:off x="482080" y="3253916"/>
            <a:ext cx="15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 flipH="1">
            <a:off x="482080" y="3634916"/>
            <a:ext cx="15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 flipH="1">
            <a:off x="482080" y="3935202"/>
            <a:ext cx="15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 flipH="1">
            <a:off x="482080" y="4252005"/>
            <a:ext cx="15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8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482080" y="4495867"/>
            <a:ext cx="1379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9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482080" y="4764015"/>
            <a:ext cx="4095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10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482080" y="5054660"/>
            <a:ext cx="4095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11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482080" y="5444176"/>
            <a:ext cx="4095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12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482080" y="5882190"/>
            <a:ext cx="4095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13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482079" y="6298697"/>
            <a:ext cx="5438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14 +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891629" y="6379466"/>
            <a:ext cx="40818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United Therapeutics, Tractor Supply Co, etc..</a:t>
            </a:r>
            <a:endParaRPr lang="en-US" sz="1600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C2F5-07D0-458C-AB51-2E3BEBA95EC1}" type="slidenum">
              <a:rPr lang="en-US" smtClean="0"/>
              <a:t>4</a:t>
            </a:fld>
            <a:endParaRPr lang="en-US"/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12/12/2016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5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83920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Manifest Investing Stock Screening (</a:t>
            </a:r>
            <a:r>
              <a:rPr lang="en-US" sz="3200" i="1" dirty="0" smtClean="0"/>
              <a:t>No criteria for size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204332"/>
            <a:ext cx="8429625" cy="5905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3852" y="1683835"/>
            <a:ext cx="6162675" cy="452751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72762" y="2043539"/>
            <a:ext cx="34248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Note: For “Any” Sector/Industry,</a:t>
            </a:r>
          </a:p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Do not select from Sector or</a:t>
            </a:r>
          </a:p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Industry listings.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772722" y="1287540"/>
            <a:ext cx="1323278" cy="29527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5877970"/>
            <a:ext cx="1390650" cy="666750"/>
          </a:xfrm>
          <a:prstGeom prst="rect">
            <a:avLst/>
          </a:prstGeo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4294967295"/>
          </p:nvPr>
        </p:nvSpPr>
        <p:spPr>
          <a:xfrm>
            <a:off x="8610600" y="6495208"/>
            <a:ext cx="2743200" cy="87409"/>
          </a:xfrm>
        </p:spPr>
        <p:txBody>
          <a:bodyPr/>
          <a:lstStyle/>
          <a:p>
            <a:fld id="{13D3C2F5-07D0-458C-AB51-2E3BEBA95EC1}" type="slidenum">
              <a:rPr lang="en-US" smtClean="0"/>
              <a:t>5</a:t>
            </a:fld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4294967295"/>
          </p:nvPr>
        </p:nvSpPr>
        <p:spPr>
          <a:xfrm>
            <a:off x="838200" y="6495208"/>
            <a:ext cx="2743200" cy="87409"/>
          </a:xfrm>
        </p:spPr>
        <p:txBody>
          <a:bodyPr/>
          <a:lstStyle/>
          <a:p>
            <a:r>
              <a:rPr lang="en-US" smtClean="0"/>
              <a:t>12/12/2016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1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45690" y="397663"/>
            <a:ext cx="183995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Differences in Better Investing vs. Manifest Investing Ratings</a:t>
            </a:r>
            <a:endParaRPr lang="en-US" sz="2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2724266" y="397663"/>
            <a:ext cx="7029450" cy="6248696"/>
            <a:chOff x="2724266" y="397663"/>
            <a:chExt cx="7029450" cy="6248696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24266" y="1750509"/>
              <a:ext cx="6810375" cy="489585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24266" y="397663"/>
              <a:ext cx="7029450" cy="1733550"/>
            </a:xfrm>
            <a:prstGeom prst="rect">
              <a:avLst/>
            </a:prstGeom>
          </p:spPr>
        </p:pic>
      </p:grpSp>
      <p:sp>
        <p:nvSpPr>
          <p:cNvPr id="11" name="Oval 10"/>
          <p:cNvSpPr/>
          <p:nvPr/>
        </p:nvSpPr>
        <p:spPr>
          <a:xfrm>
            <a:off x="6367110" y="2245546"/>
            <a:ext cx="546646" cy="3192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2" name="Oval 11"/>
          <p:cNvSpPr/>
          <p:nvPr/>
        </p:nvSpPr>
        <p:spPr>
          <a:xfrm>
            <a:off x="6378261" y="2933205"/>
            <a:ext cx="546646" cy="3192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3" name="Oval 12"/>
          <p:cNvSpPr/>
          <p:nvPr/>
        </p:nvSpPr>
        <p:spPr>
          <a:xfrm>
            <a:off x="6378261" y="6351722"/>
            <a:ext cx="546646" cy="3192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4" name="Oval 13"/>
          <p:cNvSpPr/>
          <p:nvPr/>
        </p:nvSpPr>
        <p:spPr>
          <a:xfrm>
            <a:off x="9198129" y="2297148"/>
            <a:ext cx="446049" cy="223025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5" name="Oval 14"/>
          <p:cNvSpPr/>
          <p:nvPr/>
        </p:nvSpPr>
        <p:spPr>
          <a:xfrm>
            <a:off x="9143360" y="3019143"/>
            <a:ext cx="446049" cy="223025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6" name="Oval 15"/>
          <p:cNvSpPr/>
          <p:nvPr/>
        </p:nvSpPr>
        <p:spPr>
          <a:xfrm>
            <a:off x="9208640" y="6423334"/>
            <a:ext cx="446049" cy="223025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7" name="Right Arrow 16"/>
          <p:cNvSpPr/>
          <p:nvPr/>
        </p:nvSpPr>
        <p:spPr>
          <a:xfrm>
            <a:off x="1906859" y="2613536"/>
            <a:ext cx="762639" cy="19657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Callout 17"/>
          <p:cNvSpPr/>
          <p:nvPr/>
        </p:nvSpPr>
        <p:spPr>
          <a:xfrm>
            <a:off x="9654689" y="3790069"/>
            <a:ext cx="961393" cy="534805"/>
          </a:xfrm>
          <a:prstGeom prst="leftArrowCallou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9961754" y="3790069"/>
            <a:ext cx="593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Book </a:t>
            </a:r>
            <a:br>
              <a:rPr lang="en-US" sz="1400" i="1" dirty="0" smtClean="0"/>
            </a:br>
            <a:r>
              <a:rPr lang="en-US" sz="1400" i="1" dirty="0" smtClean="0"/>
              <a:t>Value</a:t>
            </a:r>
            <a:endParaRPr lang="en-US" sz="1400" i="1" dirty="0"/>
          </a:p>
        </p:txBody>
      </p:sp>
      <p:sp>
        <p:nvSpPr>
          <p:cNvPr id="20" name="Right Arrow 19"/>
          <p:cNvSpPr/>
          <p:nvPr/>
        </p:nvSpPr>
        <p:spPr>
          <a:xfrm>
            <a:off x="1841579" y="3559397"/>
            <a:ext cx="762639" cy="19657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1804321" y="4196442"/>
            <a:ext cx="762639" cy="19657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1841579" y="4735201"/>
            <a:ext cx="762639" cy="19657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1882974" y="5102333"/>
            <a:ext cx="762639" cy="19657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1754299" y="5851622"/>
            <a:ext cx="762639" cy="19657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C2F5-07D0-458C-AB51-2E3BEBA95EC1}" type="slidenum">
              <a:rPr lang="en-US" smtClean="0"/>
              <a:t>6</a:t>
            </a:fld>
            <a:endParaRPr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12/12/2016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85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317" y="936703"/>
            <a:ext cx="9725025" cy="164782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475829" y="1557453"/>
            <a:ext cx="947854" cy="646771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248829" y="2204224"/>
            <a:ext cx="947854" cy="646771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8610600" y="6495208"/>
            <a:ext cx="2743200" cy="87409"/>
          </a:xfrm>
        </p:spPr>
        <p:txBody>
          <a:bodyPr/>
          <a:lstStyle/>
          <a:p>
            <a:fld id="{13D3C2F5-07D0-458C-AB51-2E3BEBA95EC1}" type="slidenum">
              <a:rPr lang="en-US" smtClean="0"/>
              <a:t>7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4294967295"/>
          </p:nvPr>
        </p:nvSpPr>
        <p:spPr>
          <a:xfrm>
            <a:off x="838200" y="6495208"/>
            <a:ext cx="2743200" cy="87409"/>
          </a:xfrm>
        </p:spPr>
        <p:txBody>
          <a:bodyPr/>
          <a:lstStyle/>
          <a:p>
            <a:r>
              <a:rPr lang="en-US" smtClean="0"/>
              <a:t>12/12/2016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63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330" y="963612"/>
            <a:ext cx="10106025" cy="57435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44443" y="232689"/>
            <a:ext cx="6263959" cy="52322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Value Line Criteria for Mid-Cap Co Screen:</a:t>
            </a:r>
            <a:endParaRPr lang="en-US" sz="2000" dirty="0"/>
          </a:p>
        </p:txBody>
      </p:sp>
      <p:sp>
        <p:nvSpPr>
          <p:cNvPr id="4" name="Oval 3"/>
          <p:cNvSpPr/>
          <p:nvPr/>
        </p:nvSpPr>
        <p:spPr>
          <a:xfrm>
            <a:off x="5936342" y="5185318"/>
            <a:ext cx="613317" cy="479502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C2F5-07D0-458C-AB51-2E3BEBA95EC1}" type="slidenum">
              <a:rPr lang="en-US" smtClean="0"/>
              <a:t>8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12/12/2016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208579" y="318347"/>
            <a:ext cx="9243724" cy="6812319"/>
            <a:chOff x="1026549" y="273742"/>
            <a:chExt cx="9243724" cy="6812319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92820" y="273742"/>
              <a:ext cx="8955708" cy="6812319"/>
            </a:xfrm>
            <a:prstGeom prst="rect">
              <a:avLst/>
            </a:prstGeom>
          </p:spPr>
        </p:pic>
        <p:sp>
          <p:nvSpPr>
            <p:cNvPr id="3" name="Oval 2"/>
            <p:cNvSpPr/>
            <p:nvPr/>
          </p:nvSpPr>
          <p:spPr>
            <a:xfrm>
              <a:off x="1092820" y="3250041"/>
              <a:ext cx="9177453" cy="296044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026549" y="2765501"/>
              <a:ext cx="9177453" cy="379141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026550" y="2401229"/>
              <a:ext cx="9177453" cy="208154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092820" y="1572321"/>
              <a:ext cx="9177453" cy="379141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68351" y="227613"/>
            <a:ext cx="181274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Value </a:t>
            </a:r>
          </a:p>
          <a:p>
            <a:r>
              <a:rPr lang="en-US" sz="3200" dirty="0" smtClean="0"/>
              <a:t>Line</a:t>
            </a:r>
          </a:p>
          <a:p>
            <a:r>
              <a:rPr lang="en-US" sz="3200" dirty="0" smtClean="0"/>
              <a:t>Stock </a:t>
            </a:r>
          </a:p>
          <a:p>
            <a:r>
              <a:rPr lang="en-US" sz="3200" dirty="0" smtClean="0"/>
              <a:t>Screening</a:t>
            </a:r>
          </a:p>
          <a:p>
            <a:r>
              <a:rPr lang="en-US" sz="3200" dirty="0" smtClean="0"/>
              <a:t>Results</a:t>
            </a:r>
            <a:endParaRPr lang="en-US" sz="32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C2F5-07D0-458C-AB51-2E3BEBA95EC1}" type="slidenum">
              <a:rPr lang="en-US" smtClean="0"/>
              <a:t>9</a:t>
            </a:fld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12/12/2016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15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319</Words>
  <Application>Microsoft Office PowerPoint</Application>
  <PresentationFormat>Widescreen</PresentationFormat>
  <Paragraphs>94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Custom Design</vt:lpstr>
      <vt:lpstr>Prospecting for Good Mid- Cap Stocks Through Stock Screeners</vt:lpstr>
      <vt:lpstr>Stock Screening Sources and Criteria</vt:lpstr>
      <vt:lpstr>Better Investing Criteria/ Screen for Mid-Cap Companies</vt:lpstr>
      <vt:lpstr>PowerPoint Presentation</vt:lpstr>
      <vt:lpstr>Manifest Investing Stock Screening (No criteria for size)</vt:lpstr>
      <vt:lpstr>PowerPoint Presentation</vt:lpstr>
      <vt:lpstr>PowerPoint Presentation</vt:lpstr>
      <vt:lpstr>PowerPoint Presentation</vt:lpstr>
      <vt:lpstr>PowerPoint Presentation</vt:lpstr>
      <vt:lpstr>Stock Rover Basic Mid-Cap Screening Criteria</vt:lpstr>
      <vt:lpstr>PowerPoint Presentation</vt:lpstr>
      <vt:lpstr>PowerPoint Presentation</vt:lpstr>
      <vt:lpstr>PowerPoint Presentation</vt:lpstr>
      <vt:lpstr>Conclusions (from Mid-Cap Stock Screeners)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Gladys</dc:creator>
  <cp:lastModifiedBy>Gladys</cp:lastModifiedBy>
  <cp:revision>81</cp:revision>
  <dcterms:created xsi:type="dcterms:W3CDTF">2016-11-21T18:37:34Z</dcterms:created>
  <dcterms:modified xsi:type="dcterms:W3CDTF">2016-12-13T03:10:06Z</dcterms:modified>
</cp:coreProperties>
</file>