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1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6006-DE0E-D54D-8DF3-53AC51AEBAAA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0C13-04AB-794B-9600-8EB95D89E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 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Kathy Emmons</a:t>
            </a:r>
          </a:p>
          <a:p>
            <a:r>
              <a:rPr lang="en-US" dirty="0" smtClean="0"/>
              <a:t>October 15,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214"/>
          </a:xfrm>
        </p:spPr>
        <p:txBody>
          <a:bodyPr/>
          <a:lstStyle/>
          <a:p>
            <a:r>
              <a:rPr lang="en-US" dirty="0" smtClean="0"/>
              <a:t>Purpose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1852"/>
            <a:ext cx="8229600" cy="54092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Recap of Limit Order use by other BI Clubs</a:t>
            </a:r>
          </a:p>
          <a:p>
            <a:pPr lvl="2"/>
            <a:r>
              <a:rPr lang="en-US" dirty="0" smtClean="0"/>
              <a:t>Source: emails on the Better Investing Discussion List</a:t>
            </a:r>
          </a:p>
          <a:p>
            <a:pPr lvl="2"/>
            <a:r>
              <a:rPr lang="en-US" dirty="0" smtClean="0"/>
              <a:t>Dates: Sep 26-28, 2015</a:t>
            </a:r>
          </a:p>
          <a:p>
            <a:pPr lvl="2"/>
            <a:r>
              <a:rPr lang="en-US" dirty="0" smtClean="0"/>
              <a:t>17 responses to question posted on Sep 26</a:t>
            </a:r>
            <a:r>
              <a:rPr lang="en-US" baseline="30000" dirty="0" smtClean="0"/>
              <a:t>th—</a:t>
            </a:r>
          </a:p>
          <a:p>
            <a:pPr lvl="2"/>
            <a:endParaRPr lang="en-US" baseline="30000" dirty="0" smtClean="0"/>
          </a:p>
          <a:p>
            <a:pPr lvl="2">
              <a:buNone/>
            </a:pPr>
            <a:r>
              <a:rPr lang="en-US" sz="2800" baseline="30000" dirty="0" smtClean="0"/>
              <a:t>“Does your investing club ever use limit orders whey buying a stock?”</a:t>
            </a:r>
          </a:p>
          <a:p>
            <a:r>
              <a:rPr lang="en-US" sz="4000" dirty="0" smtClean="0"/>
              <a:t>What </a:t>
            </a:r>
            <a:r>
              <a:rPr lang="en-US" dirty="0" smtClean="0"/>
              <a:t>this is NOT: </a:t>
            </a:r>
          </a:p>
          <a:p>
            <a:pPr lvl="1"/>
            <a:r>
              <a:rPr lang="en-US" dirty="0" smtClean="0"/>
              <a:t>A primer on limit orders</a:t>
            </a:r>
          </a:p>
          <a:p>
            <a:pPr lvl="1"/>
            <a:r>
              <a:rPr lang="en-US" dirty="0" smtClean="0"/>
              <a:t>A scientific analysis of BI club usage of limit orders </a:t>
            </a:r>
          </a:p>
          <a:p>
            <a:pPr lvl="1"/>
            <a:r>
              <a:rPr lang="en-US" dirty="0" smtClean="0"/>
              <a:t>An analysis of WHY Clubs use limit orders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 when or how recommendation </a:t>
            </a:r>
            <a:r>
              <a:rPr lang="en-US" dirty="0" smtClean="0"/>
              <a:t>for our Model Club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 smtClean="0"/>
          </a:p>
          <a:p>
            <a:endParaRPr lang="en-US" baseline="30000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348" y="850188"/>
            <a:ext cx="8229600" cy="560329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Most respondents stated “yes” their club used limit orders</a:t>
            </a:r>
          </a:p>
          <a:p>
            <a:r>
              <a:rPr lang="en-US" dirty="0" smtClean="0"/>
              <a:t>Some indicated that they ALWAYS used limit orders for both buys and sells</a:t>
            </a:r>
          </a:p>
          <a:p>
            <a:r>
              <a:rPr lang="en-US" dirty="0" smtClean="0"/>
              <a:t>Several indicated that the buyer (club Treasurer) had discretion as to when to place the order, e.g. to avoid volatility in early morning trading.</a:t>
            </a:r>
          </a:p>
          <a:p>
            <a:pPr lvl="1"/>
            <a:r>
              <a:rPr lang="en-US" dirty="0" smtClean="0"/>
              <a:t>Limit orders protected club from overnight events, e.g. Europe, Asia, etc., that caused market volatility</a:t>
            </a:r>
          </a:p>
          <a:p>
            <a:r>
              <a:rPr lang="en-US" dirty="0" smtClean="0"/>
              <a:t>BI is about “Long term investing, not market timing”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64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092"/>
            <a:ext cx="8229600" cy="51360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Approach and discretion vary—club operating agreement should address the parameters  </a:t>
            </a:r>
          </a:p>
          <a:p>
            <a:r>
              <a:rPr lang="en-US" dirty="0" smtClean="0"/>
              <a:t>Biggest issue: Determining the limit order price – goes back to that Judgment thing!!</a:t>
            </a:r>
          </a:p>
          <a:p>
            <a:pPr lvl="1"/>
            <a:r>
              <a:rPr lang="en-US" dirty="0" smtClean="0"/>
              <a:t>Sometimes a stock will be close to but not meet either the 3:1 U/D and 15% TR. Both Toolkit and </a:t>
            </a:r>
            <a:r>
              <a:rPr lang="en-US" dirty="0" err="1" smtClean="0"/>
              <a:t>SSGplus</a:t>
            </a:r>
            <a:r>
              <a:rPr lang="en-US" dirty="0" smtClean="0"/>
              <a:t> can display the price that will meet both criteria.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Should </a:t>
            </a:r>
            <a:r>
              <a:rPr lang="en-US" dirty="0" smtClean="0"/>
              <a:t>that be the minimum acceptable limit price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Or what might be a reasonable way for the club to set a limit?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SBUX SSG </a:t>
            </a:r>
            <a:r>
              <a:rPr lang="en-US" dirty="0" smtClean="0"/>
              <a:t>Numbers</a:t>
            </a:r>
            <a:endParaRPr lang="en-US" dirty="0"/>
          </a:p>
        </p:txBody>
      </p:sp>
      <p:pic>
        <p:nvPicPr>
          <p:cNvPr id="7" name="Picture Placeholder 6" descr="Screen Shot 2015-10-15 at 3.02.24 PM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3142" b="-43142"/>
          <a:stretch>
            <a:fillRect/>
          </a:stretch>
        </p:blipFill>
        <p:spPr>
          <a:xfrm>
            <a:off x="609601" y="1417638"/>
            <a:ext cx="4038600" cy="3586631"/>
          </a:xfrm>
        </p:spPr>
      </p:pic>
      <p:pic>
        <p:nvPicPr>
          <p:cNvPr id="10" name="Content Placeholder 9" descr="Screen Shot 2015-10-15 at 2.59.40 PM.png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40004" b="-40004"/>
          <a:stretch>
            <a:fillRect/>
          </a:stretch>
        </p:blipFill>
        <p:spPr>
          <a:xfrm>
            <a:off x="4648201" y="1417638"/>
            <a:ext cx="4038600" cy="3725969"/>
          </a:xfr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1" name="TextBox 10"/>
          <p:cNvSpPr txBox="1"/>
          <p:nvPr/>
        </p:nvSpPr>
        <p:spPr>
          <a:xfrm>
            <a:off x="4648201" y="4304747"/>
            <a:ext cx="403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 (Body)"/>
                <a:cs typeface="Calibri (Body)"/>
              </a:rPr>
              <a:t>Trading on 9/18/15:</a:t>
            </a:r>
          </a:p>
          <a:p>
            <a:r>
              <a:rPr lang="en-US" sz="1400" dirty="0" smtClean="0">
                <a:latin typeface="Calibri (Body)"/>
                <a:cs typeface="Calibri (Body)"/>
              </a:rPr>
              <a:t>   Open:  56.49</a:t>
            </a:r>
          </a:p>
          <a:p>
            <a:r>
              <a:rPr lang="en-US" sz="1400" dirty="0" smtClean="0">
                <a:latin typeface="Calibri (Body)"/>
                <a:cs typeface="Calibri (Body)"/>
              </a:rPr>
              <a:t>   High:    57.63</a:t>
            </a:r>
          </a:p>
          <a:p>
            <a:r>
              <a:rPr lang="en-US" sz="1400" dirty="0" smtClean="0">
                <a:latin typeface="Calibri (Body)"/>
                <a:cs typeface="Calibri (Body)"/>
              </a:rPr>
              <a:t>   Low:     56.28</a:t>
            </a:r>
          </a:p>
          <a:p>
            <a:r>
              <a:rPr lang="en-US" sz="1400" dirty="0" smtClean="0">
                <a:latin typeface="Calibri (Body)"/>
                <a:cs typeface="Calibri (Body)"/>
              </a:rPr>
              <a:t>   Close:   56.84</a:t>
            </a:r>
            <a:endParaRPr lang="en-US" sz="1400" dirty="0">
              <a:latin typeface="Calibri (Body)"/>
              <a:cs typeface="Calibri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Limit Orders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0939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94889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</a:t>
                      </a:r>
                      <a:r>
                        <a:rPr lang="en-US" baseline="0" dirty="0" smtClean="0"/>
                        <a:t> Price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Disposition</a:t>
                      </a:r>
                      <a:endParaRPr lang="en-US" dirty="0"/>
                    </a:p>
                  </a:txBody>
                  <a:tcPr anchor="ctr"/>
                </a:tc>
              </a:tr>
              <a:tr h="794889">
                <a:tc>
                  <a:txBody>
                    <a:bodyPr/>
                    <a:lstStyle/>
                    <a:p>
                      <a:r>
                        <a:rPr lang="en-US" dirty="0" smtClean="0"/>
                        <a:t>12/17/14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$230 for $2,000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1/7/15</a:t>
                      </a:r>
                      <a:r>
                        <a:rPr lang="en-US" baseline="0" dirty="0" smtClean="0"/>
                        <a:t> bought 9 shares @ $229.96</a:t>
                      </a:r>
                      <a:endParaRPr lang="en-US" dirty="0"/>
                    </a:p>
                  </a:txBody>
                  <a:tcPr/>
                </a:tc>
              </a:tr>
              <a:tr h="794889">
                <a:tc>
                  <a:txBody>
                    <a:bodyPr/>
                    <a:lstStyle/>
                    <a:p>
                      <a:r>
                        <a:rPr lang="en-US" dirty="0" smtClean="0"/>
                        <a:t>1/21/15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shares @ $195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???? Currently</a:t>
                      </a:r>
                      <a:r>
                        <a:rPr lang="en-US" baseline="0" dirty="0" smtClean="0"/>
                        <a:t> $231</a:t>
                      </a:r>
                      <a:endParaRPr lang="en-US" dirty="0"/>
                    </a:p>
                  </a:txBody>
                  <a:tcPr/>
                </a:tc>
              </a:tr>
              <a:tr h="794889">
                <a:tc>
                  <a:txBody>
                    <a:bodyPr/>
                    <a:lstStyle/>
                    <a:p>
                      <a:r>
                        <a:rPr lang="en-US" dirty="0" smtClean="0"/>
                        <a:t>3/18/15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Shares @ $87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Expired. Currently $87, went as low as $68</a:t>
                      </a:r>
                    </a:p>
                  </a:txBody>
                  <a:tcPr/>
                </a:tc>
              </a:tr>
              <a:tr h="794889">
                <a:tc>
                  <a:txBody>
                    <a:bodyPr/>
                    <a:lstStyle/>
                    <a:p>
                      <a:r>
                        <a:rPr lang="en-US" dirty="0" smtClean="0"/>
                        <a:t>9/17/15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shares @ $</a:t>
                      </a:r>
                      <a:r>
                        <a:rPr lang="en-US" baseline="0" dirty="0" smtClean="0"/>
                        <a:t>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Currently $59.69 high of $60.09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394</Words>
  <Application>Microsoft Macintosh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Limit Orders</vt:lpstr>
      <vt:lpstr>Purpose </vt:lpstr>
      <vt:lpstr>Summary  </vt:lpstr>
      <vt:lpstr>Conclusion</vt:lpstr>
      <vt:lpstr>SBUX SSG Numbers</vt:lpstr>
      <vt:lpstr>Our Limit Orders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 Orders</dc:title>
  <dc:creator>Kathy Emmons</dc:creator>
  <cp:lastModifiedBy>Kathy Emmons</cp:lastModifiedBy>
  <cp:revision>8</cp:revision>
  <dcterms:created xsi:type="dcterms:W3CDTF">2015-10-15T20:01:33Z</dcterms:created>
  <dcterms:modified xsi:type="dcterms:W3CDTF">2015-10-15T20:31:27Z</dcterms:modified>
</cp:coreProperties>
</file>