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75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6B4DC-7BF1-4FCC-9E6F-559C9D13AF49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DDDED-472B-488E-8088-217F5F362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EC1EB-B80C-47BC-AE43-C763F46B6632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 lot of talk about debt – Greece.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8461E-13A8-47DB-9AA8-4A85F852B468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058E9-228B-4336-9A2A-B9F708EE8BB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D07F7-C237-40D7-A7BB-8CD746562D92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4DD3B-B9F3-4ECF-8A3B-03CBCCC9BE92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8D35B-55C5-4FC9-89EA-E967039E7EB7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4D445-03B5-4BD3-A25B-6A3B12B3B1D7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BA0DB-DD72-42F9-BCEC-DA71A6B4A416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E6E60-0404-4F89-BE34-D3AFB23DAA05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500" dirty="0"/>
              <a:t>This is Debt to Total Capitalization.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F817A-C115-46B8-A077-559B64A8431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5F689-BFFA-4A52-AF61-4CA5CF744CF9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213FF-D169-4FAB-AEDE-F05D79A1EA05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3A3C-1A78-4665-A573-69DD32CF03E8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61AB6-0FFF-4547-9F45-B70259824AC9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386A3-C588-495A-B568-DA92297E730A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DEBA-D335-4E7D-AF12-6D7F9F1879F0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800A-32D1-469E-8201-9865E0D37C6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F29BF-0CEB-4E2B-B137-0FDF37CBFE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Debt to Equity &amp; Debt to Capital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Hurt</a:t>
            </a:r>
          </a:p>
          <a:p>
            <a:r>
              <a:rPr lang="en-US" dirty="0" smtClean="0"/>
              <a:t>Director, Central Iowa Chapter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E3D67-DC8B-45C7-83A7-B35EF31BC90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Debt to Equity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High </a:t>
            </a:r>
            <a:r>
              <a:rPr lang="en-US" dirty="0" smtClean="0"/>
              <a:t>debt to equity </a:t>
            </a:r>
            <a:r>
              <a:rPr lang="en-US" dirty="0" smtClean="0"/>
              <a:t>ratio: company is </a:t>
            </a:r>
            <a:r>
              <a:rPr lang="en-US" dirty="0" smtClean="0"/>
              <a:t>aggressive in financing its </a:t>
            </a:r>
            <a:r>
              <a:rPr lang="en-US" dirty="0" smtClean="0"/>
              <a:t>growth.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 smtClean="0"/>
              <a:t>result in volatile </a:t>
            </a:r>
            <a:r>
              <a:rPr lang="en-US" dirty="0" smtClean="0"/>
              <a:t>earnings.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smtClean="0"/>
              <a:t>hard economic times, too much debt can lead to bankruptcy.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8F305-4E37-4251-9B2E-741E901C46F0}" type="slidenum">
              <a:rPr lang="en-US"/>
              <a:pPr/>
              <a:t>11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Much is Too Much Debt?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Varies for industries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		--For </a:t>
            </a:r>
            <a:r>
              <a:rPr lang="en-US" dirty="0" smtClean="0"/>
              <a:t>manufacturing and retail companies, </a:t>
            </a:r>
            <a:r>
              <a:rPr lang="en-US" dirty="0" smtClean="0"/>
              <a:t>	below 50%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--Financial </a:t>
            </a:r>
            <a:r>
              <a:rPr lang="en-US" dirty="0" smtClean="0"/>
              <a:t>companies run much higher </a:t>
            </a:r>
            <a:r>
              <a:rPr lang="en-US" dirty="0" smtClean="0"/>
              <a:t>	(</a:t>
            </a:r>
            <a:r>
              <a:rPr lang="en-US" dirty="0" smtClean="0"/>
              <a:t>e.g. 900</a:t>
            </a:r>
            <a:r>
              <a:rPr lang="en-US" dirty="0" smtClean="0"/>
              <a:t>%)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Like </a:t>
            </a:r>
            <a:r>
              <a:rPr lang="en-US" dirty="0" smtClean="0"/>
              <a:t>to see D/E </a:t>
            </a:r>
            <a:r>
              <a:rPr lang="en-US" dirty="0" smtClean="0"/>
              <a:t>ratio even </a:t>
            </a:r>
            <a:r>
              <a:rPr lang="en-US" dirty="0" smtClean="0"/>
              <a:t>or down with </a:t>
            </a:r>
            <a:r>
              <a:rPr lang="en-US" dirty="0" smtClean="0"/>
              <a:t>time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53D05-A9F4-4554-86AB-382A02E2B896}" type="slidenum">
              <a:rPr lang="en-US"/>
              <a:pPr/>
              <a:t>12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D/E is Increasing?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 </a:t>
            </a:r>
            <a:r>
              <a:rPr lang="en-US" dirty="0" smtClean="0"/>
              <a:t>out why</a:t>
            </a:r>
            <a:r>
              <a:rPr lang="en-US" dirty="0" smtClean="0"/>
              <a:t>! Read the annual report for this information.</a:t>
            </a:r>
            <a:endParaRPr lang="en-US" dirty="0" smtClean="0"/>
          </a:p>
          <a:p>
            <a:pPr eaLnBrk="1" hangingPunct="1"/>
            <a:r>
              <a:rPr lang="en-US" dirty="0" smtClean="0"/>
              <a:t>Are the reasons valid?</a:t>
            </a:r>
            <a:endParaRPr lang="en-US" dirty="0" smtClean="0"/>
          </a:p>
          <a:p>
            <a:pPr lvl="1" eaLnBrk="1" hangingPunct="1"/>
            <a:r>
              <a:rPr lang="en-US" dirty="0" smtClean="0"/>
              <a:t>Acquisition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New </a:t>
            </a:r>
            <a:r>
              <a:rPr lang="en-US" dirty="0" smtClean="0"/>
              <a:t>products</a:t>
            </a:r>
            <a:endParaRPr lang="en-US" dirty="0" smtClean="0"/>
          </a:p>
          <a:p>
            <a:pPr lvl="1" eaLnBrk="1" hangingPunct="1"/>
            <a:r>
              <a:rPr lang="en-US" dirty="0" smtClean="0"/>
              <a:t>New </a:t>
            </a:r>
            <a:r>
              <a:rPr lang="en-US" dirty="0" smtClean="0"/>
              <a:t>factories</a:t>
            </a:r>
          </a:p>
          <a:p>
            <a:pPr lvl="1" eaLnBrk="1" hangingPunct="1"/>
            <a:r>
              <a:rPr lang="en-US" dirty="0" smtClean="0"/>
              <a:t>Increase productivity through automation,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CFAB8-762E-44DD-A482-082349D841B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 of Capital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Funds a </a:t>
            </a:r>
            <a:r>
              <a:rPr lang="en-US" dirty="0" smtClean="0"/>
              <a:t>company can use for financing projects and other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Capital equals Equity </a:t>
            </a:r>
            <a:r>
              <a:rPr lang="en-US" dirty="0" smtClean="0"/>
              <a:t>plus Debt.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Also called Total Capital.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Banks use a different definition.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to be confused with Market Capitalization!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E6144-70F2-4DB2-B255-91F079D95EF5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 to Capital Ratio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debt to total capital.</a:t>
            </a:r>
          </a:p>
          <a:p>
            <a:pPr eaLnBrk="1" hangingPunct="1"/>
            <a:r>
              <a:rPr lang="en-US" smtClean="0"/>
              <a:t>Calculated by dividing debt by the sum of debt and equity. </a:t>
            </a:r>
          </a:p>
          <a:p>
            <a:pPr eaLnBrk="1" hangingPunct="1"/>
            <a:r>
              <a:rPr lang="en-US" smtClean="0"/>
              <a:t>Measures the fraction of all assets that have been paid for by borrowing.</a:t>
            </a:r>
          </a:p>
          <a:p>
            <a:pPr eaLnBrk="1" hangingPunct="1"/>
            <a:r>
              <a:rPr lang="en-US" smtClean="0"/>
              <a:t>Also called D/C or DC.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5B13E-4044-440A-AD60-707DE6C46C1C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 Advice on Debt to Capital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373563"/>
          </a:xfrm>
        </p:spPr>
        <p:txBody>
          <a:bodyPr>
            <a:normAutofit/>
          </a:bodyPr>
          <a:lstStyle/>
          <a:p>
            <a:pPr eaLnBrk="1" hangingPunct="1">
              <a:buSzPct val="45000"/>
              <a:buFont typeface="Wingdings" pitchFamily="2" charset="2"/>
              <a:buChar char=""/>
            </a:pPr>
            <a:r>
              <a:rPr lang="en-US" dirty="0" smtClean="0"/>
              <a:t>Companies should use </a:t>
            </a:r>
            <a:r>
              <a:rPr lang="en-US" dirty="0" smtClean="0"/>
              <a:t>some </a:t>
            </a:r>
            <a:r>
              <a:rPr lang="en-US" dirty="0" smtClean="0"/>
              <a:t>leverage, but not too much.</a:t>
            </a:r>
            <a:endParaRPr lang="en-US" dirty="0" smtClean="0"/>
          </a:p>
          <a:p>
            <a:pPr eaLnBrk="1" hangingPunct="1">
              <a:buSzPct val="45000"/>
              <a:buFont typeface="Wingdings" pitchFamily="2" charset="2"/>
              <a:buChar char=""/>
            </a:pPr>
            <a:endParaRPr lang="en-US" dirty="0" smtClean="0"/>
          </a:p>
          <a:p>
            <a:pPr eaLnBrk="1" hangingPunct="1">
              <a:buSzPct val="45000"/>
              <a:buFont typeface="Wingdings" pitchFamily="2" charset="2"/>
              <a:buChar char=""/>
            </a:pPr>
            <a:r>
              <a:rPr lang="en-US" dirty="0" smtClean="0"/>
              <a:t>Want D/C </a:t>
            </a:r>
            <a:r>
              <a:rPr lang="en-US" dirty="0" smtClean="0"/>
              <a:t>to be below 33%.</a:t>
            </a:r>
          </a:p>
          <a:p>
            <a:pPr eaLnBrk="1" hangingPunct="1">
              <a:buSzPct val="45000"/>
              <a:buFont typeface="Wingdings" pitchFamily="2" charset="2"/>
              <a:buChar char=""/>
            </a:pPr>
            <a:endParaRPr lang="en-US" dirty="0" smtClean="0"/>
          </a:p>
          <a:p>
            <a:pPr eaLnBrk="1" hangingPunct="1">
              <a:buSzPct val="45000"/>
              <a:buFont typeface="Wingdings" pitchFamily="2" charset="2"/>
              <a:buChar char=""/>
            </a:pPr>
            <a:r>
              <a:rPr lang="en-US" dirty="0" smtClean="0"/>
              <a:t>Compare to – Remember, banks </a:t>
            </a:r>
            <a:r>
              <a:rPr lang="en-US" dirty="0" smtClean="0"/>
              <a:t>are special (</a:t>
            </a:r>
            <a:r>
              <a:rPr lang="en-US" dirty="0" smtClean="0"/>
              <a:t>D/C is around </a:t>
            </a:r>
            <a:r>
              <a:rPr lang="en-US" dirty="0" smtClean="0"/>
              <a:t>90%).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0F4EA-0ED1-407C-BA8D-7FFAE36707B2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Relationship Between D/E and D/C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D/E is Debt divided by Equity.</a:t>
            </a:r>
          </a:p>
          <a:p>
            <a:pPr eaLnBrk="1" hangingPunct="1"/>
            <a:r>
              <a:rPr lang="en-US" dirty="0" smtClean="0"/>
              <a:t>D/C is Debt divided by the sum of Equity and Debt.</a:t>
            </a:r>
          </a:p>
          <a:p>
            <a:pPr eaLnBrk="1" hangingPunct="1"/>
            <a:r>
              <a:rPr lang="en-US" dirty="0" smtClean="0"/>
              <a:t>D/E of 50% is the same debt as DC of 33.3%.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96CBEC-7FBE-42A7-8CF0-213F9E1A171A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b="0" smtClean="0"/>
          </a:p>
          <a:p>
            <a:pPr algn="ctr" eaLnBrk="1" hangingPunct="1">
              <a:buFontTx/>
              <a:buNone/>
            </a:pPr>
            <a:endParaRPr lang="en-US" b="0" smtClean="0"/>
          </a:p>
          <a:p>
            <a:pPr algn="ctr" eaLnBrk="1" hangingPunct="1">
              <a:buFontTx/>
              <a:buNone/>
            </a:pPr>
            <a:r>
              <a:rPr lang="en-US" b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53B1A-F2AD-437F-838B-7F0AED5F5E9E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Related Terms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95438"/>
            <a:ext cx="86868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Terms on the SSG:</a:t>
            </a:r>
            <a:endParaRPr lang="en-US" dirty="0" smtClean="0"/>
          </a:p>
          <a:p>
            <a:pPr lvl="1" eaLnBrk="1" hangingPunct="1"/>
            <a:r>
              <a:rPr lang="en-US" dirty="0" smtClean="0"/>
              <a:t>Debt to Equity.</a:t>
            </a:r>
          </a:p>
          <a:p>
            <a:pPr lvl="1" eaLnBrk="1" hangingPunct="1"/>
            <a:r>
              <a:rPr lang="en-US" dirty="0" smtClean="0"/>
              <a:t>Debt to Capitalization.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losely related</a:t>
            </a:r>
            <a:endParaRPr lang="en-US" dirty="0" smtClean="0"/>
          </a:p>
          <a:p>
            <a:pPr eaLnBrk="1" hangingPunct="1"/>
            <a:r>
              <a:rPr lang="en-US" dirty="0" smtClean="0"/>
              <a:t>Both </a:t>
            </a:r>
            <a:r>
              <a:rPr lang="en-US" dirty="0" smtClean="0"/>
              <a:t>measure how much debt.</a:t>
            </a:r>
          </a:p>
          <a:p>
            <a:pPr eaLnBrk="1" hangingPunct="1"/>
            <a:r>
              <a:rPr lang="en-US" dirty="0" smtClean="0"/>
              <a:t>Both appear in Toolkit 6.</a:t>
            </a:r>
          </a:p>
          <a:p>
            <a:pPr eaLnBrk="1" hangingPunct="1"/>
            <a:r>
              <a:rPr lang="en-US" dirty="0" smtClean="0"/>
              <a:t>Online SSG uses only Debt to Capitalization.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D46CD-3734-4778-B290-8F53850C2BEE}" type="slidenum">
              <a:rPr lang="en-US"/>
              <a:pPr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We See These?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Toolkit (all versions) Top of Side 1 of SSG</a:t>
            </a:r>
          </a:p>
        </p:txBody>
      </p:sp>
      <p:pic>
        <p:nvPicPr>
          <p:cNvPr id="7173" name="Picture 4" descr="CaptureTopOfPag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82296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0" y="5105400"/>
            <a:ext cx="5943600" cy="1066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1B7AB-929D-491B-A2E8-0A960D5136AA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We See These?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Toolkit 6 Debt / Equity</a:t>
            </a:r>
          </a:p>
        </p:txBody>
      </p:sp>
      <p:pic>
        <p:nvPicPr>
          <p:cNvPr id="8197" name="Picture 3" descr="CaptureTK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100" y="3213100"/>
            <a:ext cx="85344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77800" y="2590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Side 2, Section 2, Row 2C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41300" y="4330700"/>
            <a:ext cx="86868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08AFF-CA6C-477B-A951-B6E260E22A4D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SSG Debt / Capital</a:t>
            </a:r>
          </a:p>
        </p:txBody>
      </p:sp>
      <p:pic>
        <p:nvPicPr>
          <p:cNvPr id="9220" name="Picture 3" descr="Capture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611505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324600" y="1828800"/>
            <a:ext cx="24384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Tab 2: Evaluate Management</a:t>
            </a:r>
          </a:p>
          <a:p>
            <a:pPr>
              <a:spcBef>
                <a:spcPct val="50000"/>
              </a:spcBef>
            </a:pPr>
            <a:r>
              <a:rPr lang="en-US" sz="2800"/>
              <a:t>Step 4:         % Debt to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990A93-8E12-4373-8BC0-07D2CD0A0EE4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Debt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37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Debt</a:t>
            </a:r>
            <a:r>
              <a:rPr lang="en-US" smtClean="0"/>
              <a:t> is what the company owes and has to pay interest on,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Loans from banks.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Company bonds.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Preferred stock.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Short term debt</a:t>
            </a:r>
            <a:r>
              <a:rPr lang="en-US" smtClean="0"/>
              <a:t> has to be paid in the next twelve months.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Long term debt</a:t>
            </a:r>
            <a:r>
              <a:rPr lang="en-US" smtClean="0"/>
              <a:t> has to be paid later than the next twelve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A3C52-74E3-4E8E-9FA7-CDF1DB8D0DA5}" type="slidenum">
              <a:rPr lang="en-US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Use Debt?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</a:t>
            </a:r>
            <a:r>
              <a:rPr lang="en-US" dirty="0" smtClean="0"/>
              <a:t>the interest rate is lower than the </a:t>
            </a:r>
            <a:r>
              <a:rPr lang="en-US" dirty="0" smtClean="0"/>
              <a:t>rate of return </a:t>
            </a:r>
            <a:r>
              <a:rPr lang="en-US" dirty="0" smtClean="0"/>
              <a:t>on total capital, borrowing money </a:t>
            </a:r>
            <a:r>
              <a:rPr lang="en-US" dirty="0" smtClean="0"/>
              <a:t>is probably a good management decision. It will help a company grow.</a:t>
            </a:r>
          </a:p>
          <a:p>
            <a:pPr eaLnBrk="1" hangingPunct="1"/>
            <a:r>
              <a:rPr lang="en-US" dirty="0" smtClean="0"/>
              <a:t>It is important to know what the debt is being used for.</a:t>
            </a: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A69B0-6788-44F8-B04E-746DD3EDD8EB}" type="slidenum">
              <a:rPr lang="en-US"/>
              <a:pPr/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Equity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8288"/>
            <a:ext cx="8229600" cy="4800600"/>
          </a:xfrm>
        </p:spPr>
        <p:txBody>
          <a:bodyPr/>
          <a:lstStyle/>
          <a:p>
            <a:pPr eaLnBrk="1" hangingPunct="1"/>
            <a:r>
              <a:rPr lang="en-US" i="1" smtClean="0"/>
              <a:t>Assets</a:t>
            </a:r>
            <a:r>
              <a:rPr lang="en-US" smtClean="0"/>
              <a:t> </a:t>
            </a:r>
            <a:r>
              <a:rPr lang="en-US" b="0" smtClean="0"/>
              <a:t>are everything that the company </a:t>
            </a:r>
            <a:r>
              <a:rPr lang="en-US" b="0" i="1" smtClean="0"/>
              <a:t>owns </a:t>
            </a:r>
            <a:r>
              <a:rPr lang="en-US" b="0" smtClean="0"/>
              <a:t>at that moment.</a:t>
            </a:r>
          </a:p>
          <a:p>
            <a:pPr eaLnBrk="1" hangingPunct="1"/>
            <a:r>
              <a:rPr lang="en-US" i="1" smtClean="0"/>
              <a:t>Liabilities</a:t>
            </a:r>
            <a:r>
              <a:rPr lang="en-US" smtClean="0"/>
              <a:t> </a:t>
            </a:r>
            <a:r>
              <a:rPr lang="en-US" b="0" smtClean="0"/>
              <a:t>are everything the company </a:t>
            </a:r>
            <a:r>
              <a:rPr lang="en-US" b="0" i="1" smtClean="0"/>
              <a:t>owes </a:t>
            </a:r>
            <a:r>
              <a:rPr lang="en-US" b="0" smtClean="0"/>
              <a:t>at that moment.</a:t>
            </a:r>
          </a:p>
          <a:p>
            <a:pPr eaLnBrk="1" hangingPunct="1"/>
            <a:r>
              <a:rPr lang="en-US" i="1" smtClean="0"/>
              <a:t>Equity</a:t>
            </a:r>
            <a:r>
              <a:rPr lang="en-US" smtClean="0"/>
              <a:t> </a:t>
            </a:r>
            <a:r>
              <a:rPr lang="en-US" b="0" smtClean="0"/>
              <a:t>is assets minus liabilities.</a:t>
            </a:r>
          </a:p>
          <a:p>
            <a:pPr lvl="1" eaLnBrk="1" hangingPunct="1"/>
            <a:r>
              <a:rPr lang="en-US" b="0" smtClean="0"/>
              <a:t>A</a:t>
            </a:r>
            <a:r>
              <a:rPr lang="en-US" smtClean="0"/>
              <a:t>lso called</a:t>
            </a:r>
            <a:r>
              <a:rPr lang="en-US" b="0" smtClean="0"/>
              <a:t> </a:t>
            </a:r>
            <a:r>
              <a:rPr lang="en-US" b="0" i="1" smtClean="0"/>
              <a:t>shareholder's equity</a:t>
            </a:r>
            <a:r>
              <a:rPr lang="en-US" b="0" smtClean="0"/>
              <a:t>.</a:t>
            </a:r>
          </a:p>
          <a:p>
            <a:pPr lvl="1" eaLnBrk="1" hangingPunct="1"/>
            <a:r>
              <a:rPr lang="en-US" b="0" smtClean="0"/>
              <a:t>Also called </a:t>
            </a:r>
            <a:r>
              <a:rPr lang="en-US" b="0" i="1" smtClean="0"/>
              <a:t>net worth</a:t>
            </a:r>
            <a:r>
              <a:rPr lang="en-US" b="0" smtClean="0"/>
              <a:t>.</a:t>
            </a:r>
          </a:p>
          <a:p>
            <a:pPr lvl="1" eaLnBrk="1" hangingPunct="1"/>
            <a:r>
              <a:rPr lang="en-US" b="0" smtClean="0"/>
              <a:t>Also called </a:t>
            </a:r>
            <a:r>
              <a:rPr lang="en-US" b="0" i="1" smtClean="0"/>
              <a:t>book value</a:t>
            </a:r>
            <a:r>
              <a:rPr lang="en-US" b="0" smtClean="0"/>
              <a:t>.</a:t>
            </a:r>
          </a:p>
          <a:p>
            <a:pPr lvl="1" eaLnBrk="1" hangingPunct="1"/>
            <a:r>
              <a:rPr lang="en-US" smtClean="0"/>
              <a:t>Also called </a:t>
            </a:r>
            <a:r>
              <a:rPr lang="en-US" i="1" smtClean="0"/>
              <a:t>retained earnings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FA03ED-CAC4-4F91-AE59-16ADF4B04F5B}" type="slidenum">
              <a:rPr lang="en-US"/>
              <a:pPr/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 to Equity Ratio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Compares debt to </a:t>
            </a:r>
            <a:r>
              <a:rPr lang="en-US" sz="2800" dirty="0" smtClean="0"/>
              <a:t>equity  (debt/equity).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Indicates </a:t>
            </a:r>
            <a:r>
              <a:rPr lang="en-US" sz="2800" dirty="0" smtClean="0"/>
              <a:t>what proportion of equity and debt the company is using to finance its assets.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Toolkit </a:t>
            </a:r>
            <a:r>
              <a:rPr lang="en-US" sz="2800" dirty="0" smtClean="0"/>
              <a:t>6 uses Long Term Debt and Shareholder’s Equity for row 2C.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588</Words>
  <Application>Microsoft Office PowerPoint</Application>
  <PresentationFormat>On-screen Show (4:3)</PresentationFormat>
  <Paragraphs>120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Debt to Equity &amp; Debt to Capital</vt:lpstr>
      <vt:lpstr>Two Related Terms</vt:lpstr>
      <vt:lpstr>Where Do We See These?</vt:lpstr>
      <vt:lpstr>Where Do We See These?</vt:lpstr>
      <vt:lpstr>Online SSG Debt / Capital</vt:lpstr>
      <vt:lpstr>Definition of Debt</vt:lpstr>
      <vt:lpstr>Why Use Debt?</vt:lpstr>
      <vt:lpstr>Definition of Equity</vt:lpstr>
      <vt:lpstr>Debt to Equity Ratio</vt:lpstr>
      <vt:lpstr>High Debt to Equity</vt:lpstr>
      <vt:lpstr>How Much is Too Much Debt?</vt:lpstr>
      <vt:lpstr>What if D/E is Increasing?</vt:lpstr>
      <vt:lpstr>Definition of Capital</vt:lpstr>
      <vt:lpstr>Debt to Capital Ratio</vt:lpstr>
      <vt:lpstr>BI Advice on Debt to Capital</vt:lpstr>
      <vt:lpstr>Relationship Between D/E and D/C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Hathaway</dc:creator>
  <cp:lastModifiedBy>Linda Hathaway</cp:lastModifiedBy>
  <cp:revision>32</cp:revision>
  <dcterms:created xsi:type="dcterms:W3CDTF">2015-07-16T16:14:22Z</dcterms:created>
  <dcterms:modified xsi:type="dcterms:W3CDTF">2015-07-16T17:28:11Z</dcterms:modified>
</cp:coreProperties>
</file>