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3138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98" autoAdjust="0"/>
    <p:restoredTop sz="92621" autoAdjust="0"/>
  </p:normalViewPr>
  <p:slideViewPr>
    <p:cSldViewPr>
      <p:cViewPr>
        <p:scale>
          <a:sx n="60" d="100"/>
          <a:sy n="60" d="100"/>
        </p:scale>
        <p:origin x="917" y="1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91AC08F-6D46-435E-BDBA-9269164FB8B6}" type="datetimeFigureOut">
              <a:rPr lang="en-US"/>
              <a:pPr>
                <a:defRPr/>
              </a:pPr>
              <a:t>11/12/2017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3500" y="1163638"/>
            <a:ext cx="4191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81513"/>
            <a:ext cx="5486400" cy="36687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550"/>
            <a:ext cx="2971800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5550"/>
            <a:ext cx="2971800" cy="4683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DACD74F-3026-4D09-8D43-7333AD474A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3449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C1DF2874-D2F5-4708-893D-A973118D2E88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54826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30916-01D9-43B9-AD01-B2218B16400C}" type="datetimeFigureOut">
              <a:rPr lang="en-US"/>
              <a:pPr>
                <a:defRPr/>
              </a:pPr>
              <a:t>11/12/2017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A8A47-E98A-4DBA-801F-F29A0DF388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4911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C9B39-24EF-4C81-8E35-D8F1DC0AD8DE}" type="datetimeFigureOut">
              <a:rPr lang="en-US"/>
              <a:pPr>
                <a:defRPr/>
              </a:pPr>
              <a:t>11/12/2017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A80A0-4BEF-4734-A15A-7AB0FE6CFD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1012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68006-7DCB-47ED-9E30-C0645229AF5C}" type="datetimeFigureOut">
              <a:rPr lang="en-US"/>
              <a:pPr>
                <a:defRPr/>
              </a:pPr>
              <a:t>11/12/2017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F7F64-D06C-4B5A-AA39-F4C9736FF4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14479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3148A-2254-47B5-9181-BA5A99B5C6B2}" type="datetimeFigureOut">
              <a:rPr lang="en-US"/>
              <a:pPr>
                <a:defRPr/>
              </a:pPr>
              <a:t>11/12/2017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55727-0868-4BC0-ACD4-003855423D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3386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EF532-4DB6-4164-AD49-B392F5B694F9}" type="datetimeFigureOut">
              <a:rPr lang="en-US"/>
              <a:pPr>
                <a:defRPr/>
              </a:pPr>
              <a:t>11/12/2017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1E105-F29B-4B5B-B9AE-37B0D820FC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52908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DE38D-C620-4FBC-B8E3-4969943D8450}" type="datetimeFigureOut">
              <a:rPr lang="en-US"/>
              <a:pPr>
                <a:defRPr/>
              </a:pPr>
              <a:t>11/12/2017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BE002-E75A-473D-BDB1-82678ED4B6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6786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E042B-BFDA-4547-827E-65CBB065747A}" type="datetimeFigureOut">
              <a:rPr lang="en-US"/>
              <a:pPr>
                <a:defRPr/>
              </a:pPr>
              <a:t>11/12/2017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8FCF6-1D81-45F8-8670-675A57D398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9899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36EF0-8EF5-4793-8EBB-EC76DE0BAD6C}" type="datetimeFigureOut">
              <a:rPr lang="en-US"/>
              <a:pPr>
                <a:defRPr/>
              </a:pPr>
              <a:t>11/12/2017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A9537-AC58-4DD7-8310-9F9900A8C0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2540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94DB3-01D2-45BF-A394-58A3CDC51B50}" type="datetimeFigureOut">
              <a:rPr lang="en-US"/>
              <a:pPr>
                <a:defRPr/>
              </a:pPr>
              <a:t>11/12/2017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83F86-8D49-4B7C-B34C-92D9CE466F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6312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39957-F824-403B-885E-A3171E1EE7F3}" type="datetimeFigureOut">
              <a:rPr lang="en-US"/>
              <a:pPr>
                <a:defRPr/>
              </a:pPr>
              <a:t>11/12/2017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9E6F0-79F7-4320-9182-16B1E932EB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0478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1C31E-2231-45A1-B2F4-42E90962E105}" type="datetimeFigureOut">
              <a:rPr lang="en-US"/>
              <a:pPr>
                <a:defRPr/>
              </a:pPr>
              <a:t>11/12/2017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21C22-A405-42CF-BED8-3B096BD2D8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597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75B19-57AF-4375-8CF9-13711BAAC8A6}" type="datetimeFigureOut">
              <a:rPr lang="en-US"/>
              <a:pPr>
                <a:defRPr/>
              </a:pPr>
              <a:t>11/12/2017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94F6F-C863-4F29-9D45-86571EFAA6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6720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881E4C-DD36-49AF-9419-A0DDD907EB11}" type="datetimeFigureOut">
              <a:rPr lang="en-US"/>
              <a:pPr>
                <a:defRPr/>
              </a:pPr>
              <a:t>11/12/2017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3AE5DB4-BABA-46CD-AB5F-649592D3A0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00" r:id="rId1"/>
    <p:sldLayoutId id="2147485311" r:id="rId2"/>
    <p:sldLayoutId id="2147485301" r:id="rId3"/>
    <p:sldLayoutId id="2147485302" r:id="rId4"/>
    <p:sldLayoutId id="2147485303" r:id="rId5"/>
    <p:sldLayoutId id="2147485304" r:id="rId6"/>
    <p:sldLayoutId id="2147485305" r:id="rId7"/>
    <p:sldLayoutId id="2147485306" r:id="rId8"/>
    <p:sldLayoutId id="2147485307" r:id="rId9"/>
    <p:sldLayoutId id="2147485308" r:id="rId10"/>
    <p:sldLayoutId id="2147485309" r:id="rId11"/>
    <p:sldLayoutId id="214748531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tterinvesting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lists.betterinvesting.org/link.php?M=1962792&amp;N=14315&amp;L=9508&amp;F=H" TargetMode="External"/><Relationship Id="rId4" Type="http://schemas.openxmlformats.org/officeDocument/2006/relationships/hyperlink" Target="mailto:nkavula1@comcast.n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685800" y="-198438"/>
            <a:ext cx="7772400" cy="968376"/>
          </a:xfrm>
        </p:spPr>
        <p:txBody>
          <a:bodyPr/>
          <a:lstStyle/>
          <a:p>
            <a:pPr eaLnBrk="1" hangingPunct="1"/>
            <a:r>
              <a:rPr lang="en-US" altLang="en-US" sz="2000" b="1" smtClean="0"/>
              <a:t>Better Investing DC Chapter </a:t>
            </a:r>
            <a:br>
              <a:rPr lang="en-US" altLang="en-US" sz="2000" b="1" smtClean="0"/>
            </a:br>
            <a:r>
              <a:rPr lang="en-US" altLang="en-US" sz="2000" b="1" smtClean="0"/>
              <a:t>So Many Events – most are free!  See our Newsletter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1625" y="642938"/>
            <a:ext cx="8613775" cy="5834062"/>
          </a:xfrm>
        </p:spPr>
        <p:txBody>
          <a:bodyPr rtlCol="0">
            <a:normAutofit fontScale="25000" lnSpcReduction="20000"/>
          </a:bodyPr>
          <a:lstStyle/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000" b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4000" b="1" u="sng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Wed </a:t>
            </a:r>
            <a:r>
              <a:rPr lang="en-US" sz="4000" b="1" u="sng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Nov 8</a:t>
            </a:r>
            <a:r>
              <a:rPr lang="en-US" sz="4000" u="sng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– </a:t>
            </a:r>
            <a:r>
              <a:rPr lang="en-US" sz="4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Stock-up, </a:t>
            </a:r>
            <a:r>
              <a:rPr lang="en-US" sz="40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Classic Stock Study. </a:t>
            </a:r>
            <a:r>
              <a:rPr lang="en-US" sz="4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Register at </a:t>
            </a:r>
            <a:r>
              <a:rPr lang="en-US" sz="4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  <a:hlinkClick r:id="rId3"/>
              </a:rPr>
              <a:t>www.betterinvesting.org</a:t>
            </a:r>
            <a:r>
              <a:rPr lang="en-US" sz="4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8:30-9:45pm  Free for members</a:t>
            </a:r>
            <a:r>
              <a:rPr lang="en-US" sz="40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0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4000" b="1" u="sng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Sat Nov 11</a:t>
            </a:r>
            <a:r>
              <a:rPr lang="en-US" sz="40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-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Joint</a:t>
            </a: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sz="4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AAII/BI </a:t>
            </a:r>
            <a:r>
              <a:rPr lang="en-US" sz="40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“</a:t>
            </a:r>
            <a:r>
              <a:rPr lang="en-US" sz="4000" i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Maximize IRA Assets for you and your heirs</a:t>
            </a:r>
            <a:r>
              <a:rPr lang="en-US" sz="4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"</a:t>
            </a:r>
            <a:r>
              <a:rPr lang="en-US" sz="40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sz="4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with </a:t>
            </a:r>
            <a:r>
              <a:rPr lang="en-US" sz="4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Rachel Sheedy</a:t>
            </a:r>
            <a:r>
              <a:rPr lang="en-US" sz="40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, </a:t>
            </a:r>
            <a:r>
              <a:rPr lang="en-US" sz="4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NOVACC Annandale Campus, 8333 Little River Turnpike (See AAII DC Metro for Info/Prices)</a:t>
            </a:r>
            <a:endParaRPr lang="en-US" sz="4000" b="1" u="sng" dirty="0" smtClean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0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4000" b="1" u="sng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Tues Nov 14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– Money Matters Book Discussion at Oakton Library, 10304 Lynnhaven Place, Oakton: </a:t>
            </a:r>
            <a:r>
              <a:rPr lang="en-US" sz="4000" i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Fundamental analysis for dummies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. Matt </a:t>
            </a:r>
            <a:r>
              <a:rPr lang="en-US" sz="40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Krantz 7-8:30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pm Free.</a:t>
            </a: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0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4000" b="1" u="sng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Wed Nov 15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- </a:t>
            </a:r>
            <a:r>
              <a:rPr lang="en-US" sz="4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Maryland Model Club, Rockville Library, 21 Maryland Ave, Rockville, MD. 7-9 pm  Free</a:t>
            </a: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0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4000" b="1" u="sng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Thur </a:t>
            </a:r>
            <a:r>
              <a:rPr lang="en-US" altLang="en-US" sz="4000" b="1" u="sng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Nov 16</a:t>
            </a:r>
            <a:r>
              <a:rPr lang="en-US" altLang="en-US" sz="4000" b="1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– </a:t>
            </a:r>
            <a:r>
              <a:rPr lang="en-US" alt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Virginia</a:t>
            </a:r>
            <a:r>
              <a:rPr lang="en-US" alt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Model Club,  Dolley Madison Library, 1244 Oak Ridge Ave, McLean, 7-9 pm, Free </a:t>
            </a: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(check website for library conflict changes</a:t>
            </a:r>
            <a:r>
              <a:rPr lang="en-US" sz="4000" b="1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)</a:t>
            </a: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000" b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4000" b="1" u="sng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Thur Nov 16</a:t>
            </a:r>
            <a:r>
              <a:rPr lang="en-US" altLang="en-US" sz="4000" b="1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– </a:t>
            </a:r>
            <a:r>
              <a:rPr lang="en-US" sz="4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Ticker Talk Webinar, education shorts.  Register at </a:t>
            </a:r>
            <a:r>
              <a:rPr lang="en-US" sz="4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  <a:hlinkClick r:id="rId3"/>
              </a:rPr>
              <a:t>www.betterinvesting.org</a:t>
            </a:r>
            <a:r>
              <a:rPr lang="en-US" sz="4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8:30-9:30pm  </a:t>
            </a:r>
            <a:r>
              <a:rPr lang="en-US" sz="40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Free</a:t>
            </a: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0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4000" b="1" u="sng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Tues </a:t>
            </a:r>
            <a:r>
              <a:rPr lang="en-US" sz="4000" b="1" u="sng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Nov 21</a:t>
            </a:r>
            <a:r>
              <a:rPr lang="en-US" sz="40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- </a:t>
            </a:r>
            <a:r>
              <a:rPr lang="en-US" sz="4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Roundtable webinar, 8:30-9:45pm. </a:t>
            </a:r>
            <a:r>
              <a:rPr lang="it-IT" sz="4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E-Mail Natalie Kavula at </a:t>
            </a:r>
            <a:r>
              <a:rPr lang="it-IT" sz="4000" dirty="0">
                <a:solidFill>
                  <a:prstClr val="black">
                    <a:tint val="75000"/>
                  </a:prstClr>
                </a:solidFill>
                <a:latin typeface="Arial Narrow" panose="020B0606020202030204" pitchFamily="34" charset="0"/>
                <a:cs typeface="Arial" panose="020B0604020202020204" pitchFamily="34" charset="0"/>
                <a:hlinkClick r:id="rId4"/>
              </a:rPr>
              <a:t>nkavula1@comcast.net</a:t>
            </a:r>
            <a:r>
              <a:rPr lang="it-IT" sz="4000" dirty="0">
                <a:solidFill>
                  <a:prstClr val="black">
                    <a:tint val="75000"/>
                  </a:prst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it-IT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for</a:t>
            </a:r>
            <a:r>
              <a:rPr lang="en-US" sz="4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invite. </a:t>
            </a:r>
            <a:r>
              <a:rPr lang="en-US" sz="40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Free</a:t>
            </a: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0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4000" b="1" u="sng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Fri Dec 08 </a:t>
            </a:r>
            <a:r>
              <a:rPr lang="en-US" sz="4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-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Executive Board </a:t>
            </a:r>
            <a:r>
              <a:rPr lang="en-US" sz="40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online go-2-meeting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, </a:t>
            </a:r>
            <a:r>
              <a:rPr lang="en-US" sz="40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8-9pm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.</a:t>
            </a:r>
            <a:r>
              <a:rPr lang="en-US" sz="4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check </a:t>
            </a:r>
            <a:r>
              <a:rPr lang="en-US" sz="4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your </a:t>
            </a:r>
            <a:r>
              <a:rPr lang="en-US" sz="40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October 30</a:t>
            </a:r>
            <a:r>
              <a:rPr lang="en-US" sz="4000" baseline="300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th</a:t>
            </a:r>
            <a:r>
              <a:rPr lang="en-US" sz="40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email for the event link to connect you to the meeting on 12/8/2017..</a:t>
            </a:r>
            <a:endParaRPr lang="en-US" sz="40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0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4000" b="1" u="sng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Tues </a:t>
            </a:r>
            <a:r>
              <a:rPr lang="en-US" sz="4000" b="1" u="sng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Dec 12</a:t>
            </a:r>
            <a:r>
              <a:rPr lang="en-US" sz="40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–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Money Matters Book Discussion, Oakton Library, 10304 Lynnhaven Place, Oakton: </a:t>
            </a:r>
            <a:r>
              <a:rPr lang="en-US" sz="4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Power of Networks </a:t>
            </a:r>
            <a:r>
              <a:rPr lang="en-US" sz="40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by </a:t>
            </a:r>
            <a:r>
              <a:rPr lang="en-US" sz="4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Eric Brinton</a:t>
            </a:r>
            <a:r>
              <a:rPr lang="en-US" sz="1000" dirty="0" smtClean="0"/>
              <a:t>e</a:t>
            </a:r>
            <a:r>
              <a:rPr lang="en-US" sz="40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7-8:30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pm Free</a:t>
            </a: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0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4000" b="1" u="sng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Wed Dec 20</a:t>
            </a:r>
            <a:r>
              <a:rPr lang="en-US" sz="40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- </a:t>
            </a:r>
            <a:r>
              <a:rPr lang="en-US" sz="4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Maryland Model Club, Rockville Library, 21 Maryland Ave, Rockville, MD. 7-9 pm  </a:t>
            </a:r>
            <a:r>
              <a:rPr lang="en-US" sz="40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Free</a:t>
            </a:r>
            <a:endParaRPr lang="en-US" sz="40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4000" b="1" u="sng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4000" b="1" u="sng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Thur </a:t>
            </a:r>
            <a:r>
              <a:rPr lang="en-US" altLang="en-US" sz="4000" b="1" u="sng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Dec 21</a:t>
            </a:r>
            <a:r>
              <a:rPr lang="en-US" altLang="en-US" sz="4000" b="1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– </a:t>
            </a:r>
            <a:r>
              <a:rPr lang="en-US" alt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Virginia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Model Club, Dolley Madison Library, 1244 Oak Ridge Ave, McLean, 7-9 pm, Free </a:t>
            </a: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(check website for library conflict changes</a:t>
            </a:r>
            <a:r>
              <a:rPr lang="en-US" sz="4000" b="1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)</a:t>
            </a: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000" b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4000" b="1" u="sng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Tues </a:t>
            </a:r>
            <a:r>
              <a:rPr lang="en-US" sz="4000" b="1" u="sng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Jan 02 </a:t>
            </a:r>
            <a:r>
              <a:rPr lang="en-US" sz="400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– </a:t>
            </a:r>
            <a:r>
              <a:rPr lang="en-US" sz="4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Turnout Tuesday – Investing topics with Mark and Ken.  </a:t>
            </a:r>
            <a:r>
              <a:rPr lang="en-US" altLang="en-US" sz="4400" dirty="0">
                <a:solidFill>
                  <a:srgbClr val="666666"/>
                </a:solidFill>
                <a:latin typeface="citrixsans-regular"/>
                <a:cs typeface="Arial" panose="020B0604020202020204" pitchFamily="34" charset="0"/>
              </a:rPr>
              <a:t>Registration</a:t>
            </a:r>
            <a:r>
              <a:rPr lang="en-US" altLang="en-US" sz="4400" dirty="0">
                <a:solidFill>
                  <a:srgbClr val="666666"/>
                </a:solidFill>
                <a:cs typeface="Arial" panose="020B0604020202020204" pitchFamily="34" charset="0"/>
              </a:rPr>
              <a:t> </a:t>
            </a:r>
            <a:r>
              <a:rPr lang="en-US" altLang="en-US" sz="4000" u="sng" dirty="0">
                <a:solidFill>
                  <a:srgbClr val="1155CC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https://attendee.gotowebinar.com/register/3870412156204795395</a:t>
            </a:r>
            <a:r>
              <a:rPr lang="en-US" altLang="en-US" sz="40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4000" dirty="0" smtClean="0">
                <a:solidFill>
                  <a:schemeClr val="tx1"/>
                </a:solidFill>
                <a:cs typeface="Arial" panose="020B0604020202020204" pitchFamily="34" charset="0"/>
              </a:rPr>
              <a:t>8:30pm</a:t>
            </a:r>
            <a:endParaRPr lang="en-US" sz="4000" b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0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4000" b="1" u="sng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Tues </a:t>
            </a:r>
            <a:r>
              <a:rPr lang="en-US" sz="4000" b="1" u="sng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Jan 09</a:t>
            </a:r>
            <a:r>
              <a:rPr lang="en-US" sz="40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–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Money Matters Book Discussion at Oakton Library, 10304 Lynnhaven Place, Oakton: </a:t>
            </a:r>
            <a:r>
              <a:rPr lang="en-US" sz="4000" i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Fundamental analysis for dummies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. Matt </a:t>
            </a:r>
            <a:r>
              <a:rPr lang="en-US" sz="40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Krantz 7-8:30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pm Free</a:t>
            </a:r>
            <a:r>
              <a:rPr lang="en-US" sz="40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0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4000" b="1" u="sng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Thur </a:t>
            </a:r>
            <a:r>
              <a:rPr lang="en-US" altLang="en-US" sz="4000" b="1" u="sng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Jan 10</a:t>
            </a:r>
            <a:r>
              <a:rPr lang="en-US" altLang="en-US" sz="4000" b="1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– </a:t>
            </a:r>
            <a:r>
              <a:rPr lang="en-US" alt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Virginia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Model Club</a:t>
            </a:r>
            <a:r>
              <a:rPr lang="en-US" sz="4000" u="sng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, </a:t>
            </a:r>
            <a:r>
              <a:rPr lang="en-US" sz="4000" b="1" u="sng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MOVING BACK to Tyson Pimmit Library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, </a:t>
            </a:r>
            <a:r>
              <a:rPr lang="en-US" sz="40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7584 Leesburg Pike, Falls Church,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7-9 pm, </a:t>
            </a:r>
            <a:r>
              <a:rPr lang="en-US" sz="40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Free</a:t>
            </a:r>
            <a:endParaRPr lang="en-US" sz="40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0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4000" b="1" u="sng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Wed </a:t>
            </a:r>
            <a:r>
              <a:rPr lang="en-US" sz="4000" b="1" u="sng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Jan 10</a:t>
            </a:r>
            <a:r>
              <a:rPr lang="en-US" sz="4000" u="sng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– </a:t>
            </a:r>
            <a:r>
              <a:rPr lang="en-US" sz="4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Stock-up,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Classic Stock Study. </a:t>
            </a:r>
            <a:r>
              <a:rPr lang="en-US" sz="4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Register at </a:t>
            </a:r>
            <a:r>
              <a:rPr lang="en-US" sz="4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  <a:hlinkClick r:id="rId3"/>
              </a:rPr>
              <a:t>www.betterinvesting.org</a:t>
            </a:r>
            <a:r>
              <a:rPr lang="en-US" sz="4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8:30-9:45pm  Free for members.</a:t>
            </a: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000" dirty="0" smtClean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4000" b="1" u="sng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Wed </a:t>
            </a:r>
            <a:r>
              <a:rPr lang="en-US" sz="4000" b="1" u="sng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Jan 17</a:t>
            </a:r>
            <a:r>
              <a:rPr lang="en-US" sz="3600" b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- </a:t>
            </a:r>
            <a:r>
              <a:rPr lang="en-US" sz="40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Maryland </a:t>
            </a:r>
            <a:r>
              <a:rPr lang="en-US" sz="4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Model Club, Rockville Library, 21 Maryland Ave, Rockville, MD. 7-9 pm  Free</a:t>
            </a: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4000" b="1" u="sng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0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000" b="1" dirty="0" smtClean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000" b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4000" b="1" u="sng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At </a:t>
            </a:r>
            <a:r>
              <a:rPr lang="en-US" sz="4000" b="1" u="sng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your leisure </a:t>
            </a:r>
            <a:r>
              <a:rPr lang="en-US" sz="4000" b="1" u="sng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-</a:t>
            </a:r>
            <a:r>
              <a:rPr lang="en-US" sz="4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online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</a:rPr>
              <a:t>classes FREE for Better Investing Plus members (fee for others). </a:t>
            </a:r>
            <a:r>
              <a:rPr lang="en-US" sz="4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Look under Education, My classes tab at </a:t>
            </a:r>
            <a:r>
              <a:rPr lang="en-US" sz="40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  <a:hlinkClick r:id="rId3"/>
              </a:rPr>
              <a:t>www.betterinvesting.org</a:t>
            </a:r>
            <a:endParaRPr lang="en-US" sz="40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800" i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609600"/>
            <a:ext cx="8610600" cy="61722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11821</TotalTime>
  <Words>297</Words>
  <Application>Microsoft Office PowerPoint</Application>
  <PresentationFormat>On-screen Show (4:3)</PresentationFormat>
  <Paragraphs>40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citrixsans-regular</vt:lpstr>
      <vt:lpstr>Office Theme</vt:lpstr>
      <vt:lpstr>Better Investing DC Chapter  So Many Events – most are free!  See our Newsletter</vt:lpstr>
    </vt:vector>
  </TitlesOfParts>
  <Company>NMCI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Better Investing DC Chapter Coming Events</dc:title>
  <dc:creator>Patterson, Sheryl  CIV OPNAV, N95</dc:creator>
  <cp:lastModifiedBy>Sheryl Patterson</cp:lastModifiedBy>
  <cp:revision>402</cp:revision>
  <cp:lastPrinted>2017-10-27T23:21:50Z</cp:lastPrinted>
  <dcterms:created xsi:type="dcterms:W3CDTF">2013-02-21T13:07:59Z</dcterms:created>
  <dcterms:modified xsi:type="dcterms:W3CDTF">2017-11-12T13:26:19Z</dcterms:modified>
</cp:coreProperties>
</file>