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6" r:id="rId6"/>
    <p:sldId id="278" r:id="rId7"/>
    <p:sldId id="279" r:id="rId8"/>
    <p:sldId id="260" r:id="rId9"/>
    <p:sldId id="262" r:id="rId10"/>
    <p:sldId id="261" r:id="rId11"/>
    <p:sldId id="263" r:id="rId12"/>
    <p:sldId id="264" r:id="rId13"/>
    <p:sldId id="265" r:id="rId14"/>
    <p:sldId id="267" r:id="rId15"/>
    <p:sldId id="266" r:id="rId16"/>
    <p:sldId id="269" r:id="rId17"/>
    <p:sldId id="270" r:id="rId18"/>
    <p:sldId id="272" r:id="rId19"/>
    <p:sldId id="275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EE1CC-8ED3-450C-A88A-690AD22E939A}" v="1" dt="2023-08-03T03:51:28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M. Smith" userId="d714997fb52921a8" providerId="LiveId" clId="{320EE1CC-8ED3-450C-A88A-690AD22E939A}"/>
    <pc:docChg chg="custSel addSld delSld modSld">
      <pc:chgData name="Patrick M. Smith" userId="d714997fb52921a8" providerId="LiveId" clId="{320EE1CC-8ED3-450C-A88A-690AD22E939A}" dt="2023-08-04T18:04:43.340" v="603" actId="13926"/>
      <pc:docMkLst>
        <pc:docMk/>
      </pc:docMkLst>
      <pc:sldChg chg="addSp delSp modSp new mod">
        <pc:chgData name="Patrick M. Smith" userId="d714997fb52921a8" providerId="LiveId" clId="{320EE1CC-8ED3-450C-A88A-690AD22E939A}" dt="2023-08-03T03:39:13.869" v="46" actId="20577"/>
        <pc:sldMkLst>
          <pc:docMk/>
          <pc:sldMk cId="3869129041" sldId="256"/>
        </pc:sldMkLst>
        <pc:spChg chg="del mod">
          <ac:chgData name="Patrick M. Smith" userId="d714997fb52921a8" providerId="LiveId" clId="{320EE1CC-8ED3-450C-A88A-690AD22E939A}" dt="2023-08-03T03:38:17.032" v="3" actId="478"/>
          <ac:spMkLst>
            <pc:docMk/>
            <pc:sldMk cId="3869129041" sldId="256"/>
            <ac:spMk id="2" creationId="{D2816E69-E75E-BF84-A871-1671B7B854A3}"/>
          </ac:spMkLst>
        </pc:spChg>
        <pc:spChg chg="add mod">
          <ac:chgData name="Patrick M. Smith" userId="d714997fb52921a8" providerId="LiveId" clId="{320EE1CC-8ED3-450C-A88A-690AD22E939A}" dt="2023-08-03T03:39:13.869" v="46" actId="20577"/>
          <ac:spMkLst>
            <pc:docMk/>
            <pc:sldMk cId="3869129041" sldId="256"/>
            <ac:spMk id="5" creationId="{68891D1A-31E6-B64A-4372-7A84B5994B36}"/>
          </ac:spMkLst>
        </pc:spChg>
      </pc:sldChg>
      <pc:sldChg chg="new del">
        <pc:chgData name="Patrick M. Smith" userId="d714997fb52921a8" providerId="LiveId" clId="{320EE1CC-8ED3-450C-A88A-690AD22E939A}" dt="2023-08-03T03:40:10.670" v="48" actId="47"/>
        <pc:sldMkLst>
          <pc:docMk/>
          <pc:sldMk cId="162216665" sldId="257"/>
        </pc:sldMkLst>
      </pc:sldChg>
      <pc:sldChg chg="addSp modSp new mod">
        <pc:chgData name="Patrick M. Smith" userId="d714997fb52921a8" providerId="LiveId" clId="{320EE1CC-8ED3-450C-A88A-690AD22E939A}" dt="2023-08-03T03:41:31.630" v="62" actId="14100"/>
        <pc:sldMkLst>
          <pc:docMk/>
          <pc:sldMk cId="4127089227" sldId="257"/>
        </pc:sldMkLst>
        <pc:spChg chg="add mod">
          <ac:chgData name="Patrick M. Smith" userId="d714997fb52921a8" providerId="LiveId" clId="{320EE1CC-8ED3-450C-A88A-690AD22E939A}" dt="2023-08-03T03:41:31.630" v="62" actId="14100"/>
          <ac:spMkLst>
            <pc:docMk/>
            <pc:sldMk cId="4127089227" sldId="257"/>
            <ac:spMk id="3" creationId="{A221F260-8CAB-4054-485C-08F91FCE123A}"/>
          </ac:spMkLst>
        </pc:spChg>
      </pc:sldChg>
      <pc:sldChg chg="addSp modSp new mod">
        <pc:chgData name="Patrick M. Smith" userId="d714997fb52921a8" providerId="LiveId" clId="{320EE1CC-8ED3-450C-A88A-690AD22E939A}" dt="2023-08-03T03:47:35.710" v="195" actId="20577"/>
        <pc:sldMkLst>
          <pc:docMk/>
          <pc:sldMk cId="4034519015" sldId="258"/>
        </pc:sldMkLst>
        <pc:spChg chg="add mod">
          <ac:chgData name="Patrick M. Smith" userId="d714997fb52921a8" providerId="LiveId" clId="{320EE1CC-8ED3-450C-A88A-690AD22E939A}" dt="2023-08-03T03:47:35.710" v="195" actId="20577"/>
          <ac:spMkLst>
            <pc:docMk/>
            <pc:sldMk cId="4034519015" sldId="258"/>
            <ac:spMk id="3" creationId="{BAE48A2C-D660-9F02-E23D-0E85D2256F85}"/>
          </ac:spMkLst>
        </pc:spChg>
      </pc:sldChg>
      <pc:sldChg chg="new del">
        <pc:chgData name="Patrick M. Smith" userId="d714997fb52921a8" providerId="LiveId" clId="{320EE1CC-8ED3-450C-A88A-690AD22E939A}" dt="2023-08-03T03:50:12.319" v="197" actId="47"/>
        <pc:sldMkLst>
          <pc:docMk/>
          <pc:sldMk cId="3574710374" sldId="259"/>
        </pc:sldMkLst>
      </pc:sldChg>
      <pc:sldChg chg="new del">
        <pc:chgData name="Patrick M. Smith" userId="d714997fb52921a8" providerId="LiveId" clId="{320EE1CC-8ED3-450C-A88A-690AD22E939A}" dt="2023-08-03T03:51:34.776" v="200" actId="47"/>
        <pc:sldMkLst>
          <pc:docMk/>
          <pc:sldMk cId="4091858590" sldId="259"/>
        </pc:sldMkLst>
      </pc:sldChg>
      <pc:sldChg chg="modSp add mod">
        <pc:chgData name="Patrick M. Smith" userId="d714997fb52921a8" providerId="LiveId" clId="{320EE1CC-8ED3-450C-A88A-690AD22E939A}" dt="2023-08-03T04:03:00.931" v="466" actId="20577"/>
        <pc:sldMkLst>
          <pc:docMk/>
          <pc:sldMk cId="4190812670" sldId="260"/>
        </pc:sldMkLst>
        <pc:spChg chg="mod">
          <ac:chgData name="Patrick M. Smith" userId="d714997fb52921a8" providerId="LiveId" clId="{320EE1CC-8ED3-450C-A88A-690AD22E939A}" dt="2023-08-03T04:03:00.931" v="466" actId="20577"/>
          <ac:spMkLst>
            <pc:docMk/>
            <pc:sldMk cId="4190812670" sldId="260"/>
            <ac:spMk id="3" creationId="{BAE48A2C-D660-9F02-E23D-0E85D2256F85}"/>
          </ac:spMkLst>
        </pc:spChg>
      </pc:sldChg>
      <pc:sldChg chg="new del">
        <pc:chgData name="Patrick M. Smith" userId="d714997fb52921a8" providerId="LiveId" clId="{320EE1CC-8ED3-450C-A88A-690AD22E939A}" dt="2023-08-03T04:05:12.614" v="470" actId="2696"/>
        <pc:sldMkLst>
          <pc:docMk/>
          <pc:sldMk cId="2085229076" sldId="261"/>
        </pc:sldMkLst>
      </pc:sldChg>
      <pc:sldChg chg="modSp add mod">
        <pc:chgData name="Patrick M. Smith" userId="d714997fb52921a8" providerId="LiveId" clId="{320EE1CC-8ED3-450C-A88A-690AD22E939A}" dt="2023-08-04T18:01:28.668" v="595" actId="13926"/>
        <pc:sldMkLst>
          <pc:docMk/>
          <pc:sldMk cId="2221182093" sldId="261"/>
        </pc:sldMkLst>
        <pc:spChg chg="mod">
          <ac:chgData name="Patrick M. Smith" userId="d714997fb52921a8" providerId="LiveId" clId="{320EE1CC-8ED3-450C-A88A-690AD22E939A}" dt="2023-08-04T18:01:28.668" v="595" actId="13926"/>
          <ac:spMkLst>
            <pc:docMk/>
            <pc:sldMk cId="2221182093" sldId="261"/>
            <ac:spMk id="3" creationId="{BAE48A2C-D660-9F02-E23D-0E85D2256F85}"/>
          </ac:spMkLst>
        </pc:spChg>
      </pc:sldChg>
      <pc:sldChg chg="new del">
        <pc:chgData name="Patrick M. Smith" userId="d714997fb52921a8" providerId="LiveId" clId="{320EE1CC-8ED3-450C-A88A-690AD22E939A}" dt="2023-08-03T04:05:03.268" v="469" actId="2696"/>
        <pc:sldMkLst>
          <pc:docMk/>
          <pc:sldMk cId="681433125" sldId="262"/>
        </pc:sldMkLst>
      </pc:sldChg>
      <pc:sldChg chg="modSp add mod">
        <pc:chgData name="Patrick M. Smith" userId="d714997fb52921a8" providerId="LiveId" clId="{320EE1CC-8ED3-450C-A88A-690AD22E939A}" dt="2023-08-03T04:06:06.697" v="481" actId="207"/>
        <pc:sldMkLst>
          <pc:docMk/>
          <pc:sldMk cId="790688526" sldId="262"/>
        </pc:sldMkLst>
        <pc:spChg chg="mod">
          <ac:chgData name="Patrick M. Smith" userId="d714997fb52921a8" providerId="LiveId" clId="{320EE1CC-8ED3-450C-A88A-690AD22E939A}" dt="2023-08-03T04:06:06.697" v="481" actId="207"/>
          <ac:spMkLst>
            <pc:docMk/>
            <pc:sldMk cId="790688526" sldId="262"/>
            <ac:spMk id="3" creationId="{BAE48A2C-D660-9F02-E23D-0E85D2256F85}"/>
          </ac:spMkLst>
        </pc:spChg>
      </pc:sldChg>
      <pc:sldChg chg="modSp mod">
        <pc:chgData name="Patrick M. Smith" userId="d714997fb52921a8" providerId="LiveId" clId="{320EE1CC-8ED3-450C-A88A-690AD22E939A}" dt="2023-08-04T18:02:33.371" v="597" actId="13926"/>
        <pc:sldMkLst>
          <pc:docMk/>
          <pc:sldMk cId="1092216538" sldId="264"/>
        </pc:sldMkLst>
        <pc:spChg chg="mod">
          <ac:chgData name="Patrick M. Smith" userId="d714997fb52921a8" providerId="LiveId" clId="{320EE1CC-8ED3-450C-A88A-690AD22E939A}" dt="2023-08-04T18:02:33.371" v="597" actId="13926"/>
          <ac:spMkLst>
            <pc:docMk/>
            <pc:sldMk cId="1092216538" sldId="264"/>
            <ac:spMk id="3" creationId="{BAE48A2C-D660-9F02-E23D-0E85D2256F85}"/>
          </ac:spMkLst>
        </pc:spChg>
      </pc:sldChg>
      <pc:sldChg chg="modSp mod">
        <pc:chgData name="Patrick M. Smith" userId="d714997fb52921a8" providerId="LiveId" clId="{320EE1CC-8ED3-450C-A88A-690AD22E939A}" dt="2023-08-04T18:03:47.844" v="600" actId="13926"/>
        <pc:sldMkLst>
          <pc:docMk/>
          <pc:sldMk cId="2858764070" sldId="265"/>
        </pc:sldMkLst>
        <pc:spChg chg="mod">
          <ac:chgData name="Patrick M. Smith" userId="d714997fb52921a8" providerId="LiveId" clId="{320EE1CC-8ED3-450C-A88A-690AD22E939A}" dt="2023-08-04T18:03:47.844" v="600" actId="13926"/>
          <ac:spMkLst>
            <pc:docMk/>
            <pc:sldMk cId="2858764070" sldId="265"/>
            <ac:spMk id="3" creationId="{BAE48A2C-D660-9F02-E23D-0E85D2256F85}"/>
          </ac:spMkLst>
        </pc:spChg>
      </pc:sldChg>
      <pc:sldChg chg="modSp mod">
        <pc:chgData name="Patrick M. Smith" userId="d714997fb52921a8" providerId="LiveId" clId="{320EE1CC-8ED3-450C-A88A-690AD22E939A}" dt="2023-08-04T18:04:43.340" v="603" actId="13926"/>
        <pc:sldMkLst>
          <pc:docMk/>
          <pc:sldMk cId="3681309424" sldId="272"/>
        </pc:sldMkLst>
        <pc:spChg chg="mod">
          <ac:chgData name="Patrick M. Smith" userId="d714997fb52921a8" providerId="LiveId" clId="{320EE1CC-8ED3-450C-A88A-690AD22E939A}" dt="2023-08-04T18:04:43.340" v="603" actId="13926"/>
          <ac:spMkLst>
            <pc:docMk/>
            <pc:sldMk cId="3681309424" sldId="272"/>
            <ac:spMk id="3" creationId="{BAE48A2C-D660-9F02-E23D-0E85D2256F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5217-584D-77B0-F2A7-1C373D47E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4D294-5156-F7DB-92F0-CB4FF9365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21702-A015-79C6-D69E-6A39CFB7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1217-DE2A-456D-AD16-161D2A6E637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94B19-EAE6-5F3F-A385-91160A0B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809CE-B803-CCCD-FDF4-B7DB0E6A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F4A-82F0-4867-8A9E-2BD4223C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5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81E6-ACF2-BCC2-28B0-0EE4F821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CCB5C-8B7C-F8DB-F2ED-99C86835D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C113E-2848-9381-CD7E-6B6FEC66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1217-DE2A-456D-AD16-161D2A6E637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536A7-89B8-679F-E0CA-6344EA63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8AFF6-B2AB-D6DC-1086-635C18B5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F4A-82F0-4867-8A9E-2BD4223C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2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C68AF-3781-0581-F1AB-7DD2F1D38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EC0C5-7852-0938-DE68-555F9759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FEAFD-BEED-FA64-AD4C-E7DCA162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1217-DE2A-456D-AD16-161D2A6E637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6B17-100B-339F-A16D-5C551DAD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C6BCC-D3F2-82A7-6A4D-9970D4E7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F4A-82F0-4867-8A9E-2BD4223C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6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D24AE-31A4-5209-E677-CE7FFD24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AED4-EA45-0FD6-3504-B05E2B6D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92D49-2651-AB9F-F4D9-DF169328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1217-DE2A-456D-AD16-161D2A6E637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5124E-3F51-536A-4579-817E89A9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8E3F7-480C-24B0-4A5E-ADF4D7D3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F4A-82F0-4867-8A9E-2BD4223C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4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02BDE-C83B-E868-F174-14F2C1D3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8D56E-A359-DC42-C52D-308E54551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EE939-AC60-4B45-9933-CA08758C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1217-DE2A-456D-AD16-161D2A6E637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625F2-F8B0-46C4-4229-B0E314F3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A0BBA-8E7A-D6E8-97C4-4A8F26A8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F4A-82F0-4867-8A9E-2BD4223C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4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E929-817E-351F-2B71-AB08AF390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3053B-449A-E98D-2285-EA92205E1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12C5B-88D0-243B-ECE7-AB160A1D6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8F8EA-5F06-3BAD-3195-F342295F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1217-DE2A-456D-AD16-161D2A6E637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30DDD-EE23-FF5B-ABB2-49D63EA5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C56EC-0689-8615-D6E0-55E8982B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F4A-82F0-4867-8A9E-2BD4223C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9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0567-0790-1134-6C55-30542243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5CE74-DD22-9AC6-E224-89A43F3F3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E1348-E5E9-FA43-6687-62B77D022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C529B-0E54-E053-46EF-844EFBA49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7CF5C-0303-7A3E-7025-0160B0502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9F5698-5DC8-286C-4497-3BFBEAC3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1217-DE2A-456D-AD16-161D2A6E637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1C446-900D-5889-2F44-A232406D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2C057-D25D-D2D3-1B17-78DBDC70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F4A-82F0-4867-8A9E-2BD4223C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4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DDEA-A95F-671A-541C-1363C0FF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4064D-2C49-1436-AAFD-2BECB00E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1217-DE2A-456D-AD16-161D2A6E637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AD8B3-5D07-5AA8-18F7-3965341D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973E1-D88B-F89F-7D17-E6034762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F4A-82F0-4867-8A9E-2BD4223C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1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DC2381-3EBF-20BC-241E-1FC2E53A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1217-DE2A-456D-AD16-161D2A6E637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99C42-3E5A-2762-34FE-1E8E03FA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F3-DCF4-8459-C276-5FD2BC62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F4A-82F0-4867-8A9E-2BD4223C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7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47FF-1CB3-0BB5-4C42-79C16C002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43BD0-E56F-04C5-8E2E-147F60DDF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C7AA4-D683-FEFC-C702-D4353E016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63C6-681B-859B-AE1A-3828DD3E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1217-DE2A-456D-AD16-161D2A6E637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D64DA-42C4-16CC-1584-B1CA0622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E603A-BA93-0F25-8D82-BCC3CEDD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F4A-82F0-4867-8A9E-2BD4223C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5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84D9B-3749-E465-8636-0405F622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84633-0BED-D8F8-6E21-1A20BCD15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53776-E9F3-175B-660F-F924A8DE5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B193D-4901-5615-6BE0-D6E3052C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1217-DE2A-456D-AD16-161D2A6E637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F8D08-C140-F2AD-E3ED-3100C875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E4548-919B-D920-7EF2-1365E021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F4A-82F0-4867-8A9E-2BD4223C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5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C6EA04-E161-8E4F-1A03-63B680A9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21B61-3A15-4C74-2F25-64A41A15D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83A52-D0D0-9856-913B-814B6A642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B1217-DE2A-456D-AD16-161D2A6E637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7083E-7805-7001-488E-A81B453AC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2C4B-CD38-436D-93E1-7B4FDA153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1F4A-82F0-4867-8A9E-2BD4223C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4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E0838E4-779F-78C3-2303-099B27FA4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9000"/>
            <a:ext cx="9144000" cy="948267"/>
          </a:xfrm>
        </p:spPr>
        <p:txBody>
          <a:bodyPr/>
          <a:lstStyle/>
          <a:p>
            <a:r>
              <a:rPr lang="en-US" dirty="0" err="1"/>
              <a:t>MicNova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891D1A-31E6-B64A-4372-7A84B5994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Visa 3</a:t>
            </a:r>
            <a:r>
              <a:rPr lang="en-US" baseline="30000" dirty="0"/>
              <a:t>rd</a:t>
            </a:r>
            <a:r>
              <a:rPr lang="en-US" dirty="0"/>
              <a:t> Quarter Review</a:t>
            </a:r>
            <a:br>
              <a:rPr lang="en-US" dirty="0"/>
            </a:br>
            <a:r>
              <a:rPr lang="en-US" dirty="0"/>
              <a:t>7-28-2023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76857-C48F-349F-4BD8-DAB8DF875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11" y="5735637"/>
            <a:ext cx="9714689" cy="80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2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1982363"/>
            <a:ext cx="10239884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6"/>
                </a:solidFill>
              </a:rPr>
              <a:t>Proven management team </a:t>
            </a:r>
          </a:p>
          <a:p>
            <a:pPr algn="ctr"/>
            <a:r>
              <a:rPr lang="en-US" sz="4400" dirty="0">
                <a:solidFill>
                  <a:schemeClr val="accent6"/>
                </a:solidFill>
              </a:rPr>
              <a:t>managing a nice moat!</a:t>
            </a:r>
          </a:p>
          <a:p>
            <a:pPr algn="ctr"/>
            <a:endParaRPr lang="en-US" sz="4400" dirty="0">
              <a:solidFill>
                <a:schemeClr val="accent6"/>
              </a:solidFill>
            </a:endParaRPr>
          </a:p>
          <a:p>
            <a:pPr algn="ctr"/>
            <a:r>
              <a:rPr lang="en-US" dirty="0"/>
              <a:t>"Visa announced that current CEO Alfred Kelly will step down and Ryan </a:t>
            </a:r>
            <a:r>
              <a:rPr lang="en-US" dirty="0" err="1"/>
              <a:t>McInerney</a:t>
            </a:r>
            <a:r>
              <a:rPr lang="en-US" dirty="0"/>
              <a:t> will take over at the</a:t>
            </a:r>
          </a:p>
          <a:p>
            <a:pPr algn="ctr"/>
            <a:r>
              <a:rPr lang="en-US" dirty="0"/>
              <a:t>start of February. Kelly, who has been CEO since 2016, will assume the role of executive chairman at</a:t>
            </a:r>
          </a:p>
          <a:p>
            <a:pPr algn="ctr"/>
            <a:r>
              <a:rPr lang="en-US" dirty="0"/>
              <a:t>that time. We have a generally favorable view of Kelly's tenure, although we believe the company's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wide moat is the dominant factor behind its strong performance</a:t>
            </a:r>
            <a:r>
              <a:rPr lang="en-US" dirty="0"/>
              <a:t>. </a:t>
            </a:r>
            <a:r>
              <a:rPr lang="en-US" dirty="0" err="1"/>
              <a:t>McInerney</a:t>
            </a:r>
            <a:r>
              <a:rPr lang="en-US" dirty="0"/>
              <a:t>, who came to Visa from JP</a:t>
            </a:r>
          </a:p>
          <a:p>
            <a:pPr algn="ctr"/>
            <a:r>
              <a:rPr lang="en-US" dirty="0"/>
              <a:t>Morgan, has served as president at Visa since 2013. We think Visa's </a:t>
            </a:r>
            <a:r>
              <a:rPr lang="en-US" dirty="0">
                <a:highlight>
                  <a:srgbClr val="FFFF00"/>
                </a:highlight>
              </a:rPr>
              <a:t>decision to go with an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insider</a:t>
            </a:r>
            <a:r>
              <a:rPr lang="en-US" dirty="0"/>
              <a:t>—and Kelly's continued presence as executive chairman—</a:t>
            </a:r>
            <a:r>
              <a:rPr lang="en-US" dirty="0">
                <a:highlight>
                  <a:srgbClr val="FFFF00"/>
                </a:highlight>
              </a:rPr>
              <a:t>suggests that the company will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largely maintain its recent strategic course</a:t>
            </a:r>
            <a:r>
              <a:rPr lang="en-US" dirty="0"/>
              <a:t>, and we see that as the </a:t>
            </a:r>
            <a:r>
              <a:rPr lang="en-US" dirty="0">
                <a:highlight>
                  <a:srgbClr val="FFFF00"/>
                </a:highlight>
              </a:rPr>
              <a:t>right move</a:t>
            </a:r>
            <a:r>
              <a:rPr lang="en-US" dirty="0"/>
              <a:t>"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..... </a:t>
            </a:r>
            <a:r>
              <a:rPr lang="en-US" dirty="0" err="1"/>
              <a:t>MorningStar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8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1116106"/>
            <a:ext cx="10218738" cy="7388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Estimates support SSG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Estimates from VL:(8-1-23)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18mon $193-342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3-5yr $380-310. 3-5yr -- &gt; pe28, EPS 13.5%, Revenues 11.5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Earnings Predictability 90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Estimates from CFRA:(7-29-23) </a:t>
            </a:r>
            <a:r>
              <a:rPr lang="en-US" sz="1800" kern="0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endParaRPr lang="en-US" sz="18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 Value $244, 12 months $285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Estimates from Argus:(7-27-23) </a:t>
            </a:r>
            <a:r>
              <a:rPr lang="en-US" sz="1800" kern="0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12month BUY &amp; 5year BUY</a:t>
            </a:r>
            <a:endParaRPr lang="en-US" sz="18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$274 12 months using PE28, 5yr EPS 20%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Estimates from Schwab:(7-28-23) </a:t>
            </a:r>
            <a:r>
              <a:rPr lang="en-US" sz="1800" kern="0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Strongly Outperform</a:t>
            </a:r>
            <a:endParaRPr lang="en-US" sz="18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5yr EPS 14.3-14.8%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Estimates from RBC:(7-25-23) </a:t>
            </a:r>
            <a:r>
              <a:rPr lang="en-US" sz="1800" kern="0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Outperform</a:t>
            </a:r>
            <a:endParaRPr lang="en-US" sz="18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$290 based on CY24 EPS of 10.35 and a PE28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0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1116106"/>
            <a:ext cx="10218738" cy="6858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long runway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CFRA wrote: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major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secular driver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decline in cash and check transactions around the world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While a well-known trend, the remaining runway and implications are huge, in our opinion. Visa estimates there is still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$18 trillion in payment volume done through cash and checks globally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“International growth will continue to be the major driver as non-cash transactions are estimated to grow at a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compound annual growth rate of nearly 10% globally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….”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“Besides the scale of its network, Visa’s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greatest asset is its brand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Visa is seen as one of the safest and most reliable ways to make payments”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“We see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continued low double-digit revenue growth or higher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continuing on the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 of worldwide payments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assuming Visa maintains its market share”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1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1116106"/>
            <a:ext cx="10218738" cy="6858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long runway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Argus wrote: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“Visa noted that only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14% of the $25 trillion in global spending in 2019 was in digital form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indicating a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 runway for growth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payments shift to digital. In the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U.S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the company said that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cash accounted for 55% of transactions under $10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representing a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significant opportunity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Visa expands frictionless payment capabilities and as merchants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lower their minimum charge requirements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RBC wrote: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“We believe V is a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 long-term holding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an “indexed” way to play payments and benefit from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global secular trends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1) continued share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gains in global cash-to-digital conversion</a:t>
            </a:r>
            <a:endParaRPr lang="en-US" sz="18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2) capturing new payment flows via its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network-of-networks strategy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3) increased utilization of </a:t>
            </a:r>
            <a:r>
              <a:rPr lang="en-US" sz="1800" kern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value-added services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6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1116106"/>
            <a:ext cx="10218738" cy="3058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Nice chart with possible trend channel </a:t>
            </a:r>
            <a:endParaRPr lang="en-US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…Maybe</a:t>
            </a:r>
            <a:endParaRPr lang="en-US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4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1116106"/>
            <a:ext cx="102187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4D996-BF5F-D1F1-D899-AE98EED5D9D8}"/>
              </a:ext>
            </a:extLst>
          </p:cNvPr>
          <p:cNvSpPr txBox="1"/>
          <p:nvPr/>
        </p:nvSpPr>
        <p:spPr>
          <a:xfrm>
            <a:off x="3049121" y="3244334"/>
            <a:ext cx="6098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Nice chart</a:t>
            </a:r>
          </a:p>
          <a:p>
            <a:endParaRPr lang="en-US" kern="0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graph on a screen&#10;&#10;Description automatically generated">
            <a:extLst>
              <a:ext uri="{FF2B5EF4-FFF2-40B4-BE49-F238E27FC236}">
                <a16:creationId xmlns:a16="http://schemas.microsoft.com/office/drawing/2014/main" id="{7CC71415-7E29-A05C-89D3-D8401DB7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4" y="658907"/>
            <a:ext cx="10536985" cy="57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59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1116106"/>
            <a:ext cx="102187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B2D549-DA77-9BDD-8553-E6B8B2BC3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2" y="470647"/>
            <a:ext cx="11376212" cy="6078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94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1116106"/>
            <a:ext cx="102187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9FE73-F4CA-F222-C6E3-BEC035AF12E0}"/>
              </a:ext>
            </a:extLst>
          </p:cNvPr>
          <p:cNvSpPr txBox="1"/>
          <p:nvPr/>
        </p:nvSpPr>
        <p:spPr>
          <a:xfrm>
            <a:off x="3049121" y="3241962"/>
            <a:ext cx="6098240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BAD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0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1116106"/>
            <a:ext cx="10218738" cy="5609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 landing 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 related!!</a:t>
            </a:r>
            <a:r>
              <a:rPr lang="en-US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“We’re pleased to see Visa maintain strong growth in this area (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 boarder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but we 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 growth to come down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volumes 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converge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en-US" sz="1800" kern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prepandemic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trend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Further, a 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turn in the 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economy could put the recovery in travel at risk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cross-border rebound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been a material tailwind for Visa, and that tailwind would 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eventually diminish.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positive side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en-US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reopening of China's borders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be a significant positive on this front”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MorningStar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(7/2023)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Estimates from </a:t>
            </a:r>
            <a:r>
              <a:rPr lang="en-US" sz="1800" kern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MorningStar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:(8-1-23) Fair value $241 &lt;--(2023 PE29) 3 stars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09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1116106"/>
            <a:ext cx="102187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5400" dirty="0"/>
              <a:t>So, should we keep it?</a:t>
            </a:r>
            <a:endParaRPr lang="en-US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9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21F260-8CAB-4054-485C-08F91FCE123A}"/>
              </a:ext>
            </a:extLst>
          </p:cNvPr>
          <p:cNvSpPr txBox="1"/>
          <p:nvPr/>
        </p:nvSpPr>
        <p:spPr>
          <a:xfrm>
            <a:off x="2024244" y="885217"/>
            <a:ext cx="8958284" cy="437042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en-US" sz="4000" dirty="0" err="1"/>
              <a:t>MicNova</a:t>
            </a:r>
            <a:r>
              <a:rPr lang="en-US" sz="4000" dirty="0"/>
              <a:t> Portfolio</a:t>
            </a:r>
          </a:p>
          <a:p>
            <a:pPr algn="ctr"/>
            <a:endParaRPr lang="en-US" sz="4000" dirty="0"/>
          </a:p>
          <a:p>
            <a:r>
              <a:rPr lang="en-US" dirty="0"/>
              <a:t>Visa average cost: $63.5177 (20 shares in 2014 and 10 shares in 2016)</a:t>
            </a:r>
          </a:p>
          <a:p>
            <a:endParaRPr lang="en-US" dirty="0"/>
          </a:p>
          <a:p>
            <a:r>
              <a:rPr lang="en-US" dirty="0"/>
              <a:t>Visa current cost: $237.56 @ 30 shares</a:t>
            </a:r>
          </a:p>
          <a:p>
            <a:endParaRPr lang="en-US" dirty="0"/>
          </a:p>
          <a:p>
            <a:r>
              <a:rPr lang="en-US" dirty="0"/>
              <a:t>Visa SSG 5yr Hi Price: $424 </a:t>
            </a:r>
            <a:r>
              <a:rPr lang="en-US" dirty="0">
                <a:solidFill>
                  <a:schemeClr val="accent4"/>
                </a:solidFill>
              </a:rPr>
              <a:t>HOLD</a:t>
            </a:r>
          </a:p>
          <a:p>
            <a:endParaRPr lang="en-US" dirty="0"/>
          </a:p>
          <a:p>
            <a:r>
              <a:rPr lang="en-US" dirty="0"/>
              <a:t>Visa current share of portfolio: 5.5%</a:t>
            </a:r>
          </a:p>
          <a:p>
            <a:endParaRPr lang="en-US" dirty="0"/>
          </a:p>
          <a:p>
            <a:r>
              <a:rPr lang="en-US" dirty="0"/>
              <a:t>Visa Sector for Portfolio: Financial Services 11.7%  (WAL and Visa)</a:t>
            </a:r>
          </a:p>
          <a:p>
            <a:endParaRPr lang="en-US" dirty="0"/>
          </a:p>
          <a:p>
            <a:r>
              <a:rPr lang="en-US" dirty="0"/>
              <a:t>Visa Industry for Portfolio: Transaction and Payment Processing Services 5.5%</a:t>
            </a:r>
          </a:p>
        </p:txBody>
      </p:sp>
    </p:spTree>
    <p:extLst>
      <p:ext uri="{BB962C8B-B14F-4D97-AF65-F5344CB8AC3E}">
        <p14:creationId xmlns:p14="http://schemas.microsoft.com/office/powerpoint/2010/main" val="4127089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1116106"/>
            <a:ext cx="10218738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8000" dirty="0">
                <a:solidFill>
                  <a:srgbClr val="00B050"/>
                </a:solidFill>
              </a:rPr>
              <a:t>YES</a:t>
            </a:r>
          </a:p>
          <a:p>
            <a:pPr algn="ctr"/>
            <a:endParaRPr lang="en-US" sz="8000" dirty="0">
              <a:solidFill>
                <a:srgbClr val="00B050"/>
              </a:solidFill>
            </a:endParaRPr>
          </a:p>
          <a:p>
            <a:pPr algn="ctr"/>
            <a:r>
              <a:rPr lang="en-US" sz="1600" dirty="0"/>
              <a:t>……… Patrick</a:t>
            </a:r>
          </a:p>
        </p:txBody>
      </p:sp>
    </p:spTree>
    <p:extLst>
      <p:ext uri="{BB962C8B-B14F-4D97-AF65-F5344CB8AC3E}">
        <p14:creationId xmlns:p14="http://schemas.microsoft.com/office/powerpoint/2010/main" val="208115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0" y="1702340"/>
            <a:ext cx="105946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FFFFFF"/>
                </a:solidFill>
                <a:latin typeface="Arial-BoldMT"/>
              </a:rPr>
              <a:t>Visa Inc. Reports Fiscal ThTrter023 Results</a:t>
            </a:r>
          </a:p>
          <a:p>
            <a:pPr algn="ctr"/>
            <a:r>
              <a:rPr lang="en-US" sz="3600" dirty="0"/>
              <a:t>The 3</a:t>
            </a:r>
            <a:r>
              <a:rPr lang="en-US" sz="3600" baseline="30000" dirty="0"/>
              <a:t>rd</a:t>
            </a:r>
            <a:r>
              <a:rPr lang="en-US" sz="3600" dirty="0"/>
              <a:t> quarter report was a BEAT ……</a:t>
            </a:r>
          </a:p>
        </p:txBody>
      </p:sp>
    </p:spTree>
    <p:extLst>
      <p:ext uri="{BB962C8B-B14F-4D97-AF65-F5344CB8AC3E}">
        <p14:creationId xmlns:p14="http://schemas.microsoft.com/office/powerpoint/2010/main" val="72555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2969080"/>
            <a:ext cx="10177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FFFFFF"/>
                </a:solidFill>
                <a:latin typeface="Arial-BoldMT"/>
              </a:rPr>
              <a:t>Visa Inc. Reports Fiscal Third Quarter 2023 Results</a:t>
            </a:r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1949E-2811-D49C-51E9-64FCE2040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45" y="1625601"/>
            <a:ext cx="10469969" cy="39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1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2969080"/>
            <a:ext cx="10177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FFFFFF"/>
                </a:solidFill>
                <a:latin typeface="Arial-BoldMT"/>
              </a:rPr>
              <a:t>Visa Inc. Reports Fiscal Third Quarter 2023 Results</a:t>
            </a: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4A2700-8247-01B5-A284-0E6BEE08C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34" y="1273063"/>
            <a:ext cx="9367736" cy="510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2969080"/>
            <a:ext cx="10177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FFFFFF"/>
                </a:solidFill>
                <a:latin typeface="Arial-BoldMT"/>
              </a:rPr>
              <a:t>Visa Inc. Reports Fiscal Third Quarter 2023 Results</a:t>
            </a:r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B1FCB-025F-C365-230B-085133CF0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17" y="1245140"/>
            <a:ext cx="10177062" cy="49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2969080"/>
            <a:ext cx="10177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FFFFFF"/>
                </a:solidFill>
                <a:latin typeface="Arial-BoldMT"/>
              </a:rPr>
              <a:t>Visa Inc. Reports Fiscal Third Quarter 2023 Results</a:t>
            </a: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208F4-B1C6-4C93-ACCD-8334F34AC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33" y="270932"/>
            <a:ext cx="4913940" cy="63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4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2969080"/>
            <a:ext cx="101770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Adjusted SSG Slightly</a:t>
            </a:r>
          </a:p>
          <a:p>
            <a:pPr algn="ctr"/>
            <a:endParaRPr lang="en-US" sz="4400" dirty="0"/>
          </a:p>
          <a:p>
            <a:r>
              <a:rPr lang="en-US" dirty="0"/>
              <a:t>Forecast will start from trend but use 2-year consensus estimate drawn out to 5 years, like before. Use high medium PE29 partially based on consensus. </a:t>
            </a:r>
          </a:p>
          <a:p>
            <a:endParaRPr lang="en-US" dirty="0"/>
          </a:p>
          <a:p>
            <a:r>
              <a:rPr lang="en-US" dirty="0"/>
              <a:t>This yields a hi forecast of $424 and a current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HOLD</a:t>
            </a:r>
          </a:p>
        </p:txBody>
      </p:sp>
    </p:spTree>
    <p:extLst>
      <p:ext uri="{BB962C8B-B14F-4D97-AF65-F5344CB8AC3E}">
        <p14:creationId xmlns:p14="http://schemas.microsoft.com/office/powerpoint/2010/main" val="419081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48A2C-D660-9F02-E23D-0E85D2256F85}"/>
              </a:ext>
            </a:extLst>
          </p:cNvPr>
          <p:cNvSpPr txBox="1"/>
          <p:nvPr/>
        </p:nvSpPr>
        <p:spPr>
          <a:xfrm>
            <a:off x="942321" y="2969080"/>
            <a:ext cx="101770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6"/>
                </a:solidFill>
              </a:rPr>
              <a:t>The Good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88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841</Words>
  <Application>Microsoft Office PowerPoint</Application>
  <PresentationFormat>Widescreen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Arial-BoldMT</vt:lpstr>
      <vt:lpstr>Calibri</vt:lpstr>
      <vt:lpstr>Calibri Light</vt:lpstr>
      <vt:lpstr>Times New Roman</vt:lpstr>
      <vt:lpstr>Office Theme</vt:lpstr>
      <vt:lpstr>Visa 3rd Quarter Review 7-28-2023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Visa 3rd Quarter Review 7-28-2023 MicNova</dc:title>
  <dc:creator>Patrick M. Smith</dc:creator>
  <cp:lastModifiedBy>Patrick M. Smith</cp:lastModifiedBy>
  <cp:revision>2</cp:revision>
  <dcterms:created xsi:type="dcterms:W3CDTF">2023-08-03T03:35:37Z</dcterms:created>
  <dcterms:modified xsi:type="dcterms:W3CDTF">2023-08-04T18:04:52Z</dcterms:modified>
</cp:coreProperties>
</file>